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4401800" cy="10080625"/>
  <p:notesSz cx="9866313" cy="6735763"/>
  <p:defaultTextStyle>
    <a:defPPr>
      <a:defRPr lang="ja-JP"/>
    </a:defPPr>
    <a:lvl1pPr algn="l" rtl="0" eaLnBrk="0" fontAlgn="base" hangingPunct="0">
      <a:spcBef>
        <a:spcPct val="0"/>
      </a:spcBef>
      <a:spcAft>
        <a:spcPct val="0"/>
      </a:spcAft>
      <a:defRPr kumimoji="1" sz="2700" kern="1200">
        <a:solidFill>
          <a:schemeClr val="tx1"/>
        </a:solidFill>
        <a:latin typeface="Arial" charset="0"/>
        <a:ea typeface="ＭＳ Ｐゴシック" pitchFamily="50" charset="-128"/>
        <a:cs typeface="+mn-cs"/>
      </a:defRPr>
    </a:lvl1pPr>
    <a:lvl2pPr marL="457200" algn="l" rtl="0" eaLnBrk="0" fontAlgn="base" hangingPunct="0">
      <a:spcBef>
        <a:spcPct val="0"/>
      </a:spcBef>
      <a:spcAft>
        <a:spcPct val="0"/>
      </a:spcAft>
      <a:defRPr kumimoji="1" sz="2700" kern="1200">
        <a:solidFill>
          <a:schemeClr val="tx1"/>
        </a:solidFill>
        <a:latin typeface="Arial" charset="0"/>
        <a:ea typeface="ＭＳ Ｐゴシック" pitchFamily="50" charset="-128"/>
        <a:cs typeface="+mn-cs"/>
      </a:defRPr>
    </a:lvl2pPr>
    <a:lvl3pPr marL="914400" algn="l" rtl="0" eaLnBrk="0" fontAlgn="base" hangingPunct="0">
      <a:spcBef>
        <a:spcPct val="0"/>
      </a:spcBef>
      <a:spcAft>
        <a:spcPct val="0"/>
      </a:spcAft>
      <a:defRPr kumimoji="1" sz="2700" kern="1200">
        <a:solidFill>
          <a:schemeClr val="tx1"/>
        </a:solidFill>
        <a:latin typeface="Arial" charset="0"/>
        <a:ea typeface="ＭＳ Ｐゴシック" pitchFamily="50" charset="-128"/>
        <a:cs typeface="+mn-cs"/>
      </a:defRPr>
    </a:lvl3pPr>
    <a:lvl4pPr marL="1371600" algn="l" rtl="0" eaLnBrk="0" fontAlgn="base" hangingPunct="0">
      <a:spcBef>
        <a:spcPct val="0"/>
      </a:spcBef>
      <a:spcAft>
        <a:spcPct val="0"/>
      </a:spcAft>
      <a:defRPr kumimoji="1" sz="2700" kern="1200">
        <a:solidFill>
          <a:schemeClr val="tx1"/>
        </a:solidFill>
        <a:latin typeface="Arial" charset="0"/>
        <a:ea typeface="ＭＳ Ｐゴシック" pitchFamily="50" charset="-128"/>
        <a:cs typeface="+mn-cs"/>
      </a:defRPr>
    </a:lvl4pPr>
    <a:lvl5pPr marL="1828800" algn="l" rtl="0" eaLnBrk="0" fontAlgn="base" hangingPunct="0">
      <a:spcBef>
        <a:spcPct val="0"/>
      </a:spcBef>
      <a:spcAft>
        <a:spcPct val="0"/>
      </a:spcAft>
      <a:defRPr kumimoji="1" sz="2700" kern="1200">
        <a:solidFill>
          <a:schemeClr val="tx1"/>
        </a:solidFill>
        <a:latin typeface="Arial" charset="0"/>
        <a:ea typeface="ＭＳ Ｐゴシック" pitchFamily="50" charset="-128"/>
        <a:cs typeface="+mn-cs"/>
      </a:defRPr>
    </a:lvl5pPr>
    <a:lvl6pPr marL="2286000" algn="l" defTabSz="914400" rtl="0" eaLnBrk="1" latinLnBrk="0" hangingPunct="1">
      <a:defRPr kumimoji="1" sz="2700" kern="1200">
        <a:solidFill>
          <a:schemeClr val="tx1"/>
        </a:solidFill>
        <a:latin typeface="Arial" charset="0"/>
        <a:ea typeface="ＭＳ Ｐゴシック" pitchFamily="50" charset="-128"/>
        <a:cs typeface="+mn-cs"/>
      </a:defRPr>
    </a:lvl6pPr>
    <a:lvl7pPr marL="2743200" algn="l" defTabSz="914400" rtl="0" eaLnBrk="1" latinLnBrk="0" hangingPunct="1">
      <a:defRPr kumimoji="1" sz="2700" kern="1200">
        <a:solidFill>
          <a:schemeClr val="tx1"/>
        </a:solidFill>
        <a:latin typeface="Arial" charset="0"/>
        <a:ea typeface="ＭＳ Ｐゴシック" pitchFamily="50" charset="-128"/>
        <a:cs typeface="+mn-cs"/>
      </a:defRPr>
    </a:lvl7pPr>
    <a:lvl8pPr marL="3200400" algn="l" defTabSz="914400" rtl="0" eaLnBrk="1" latinLnBrk="0" hangingPunct="1">
      <a:defRPr kumimoji="1" sz="2700" kern="1200">
        <a:solidFill>
          <a:schemeClr val="tx1"/>
        </a:solidFill>
        <a:latin typeface="Arial" charset="0"/>
        <a:ea typeface="ＭＳ Ｐゴシック" pitchFamily="50" charset="-128"/>
        <a:cs typeface="+mn-cs"/>
      </a:defRPr>
    </a:lvl8pPr>
    <a:lvl9pPr marL="3657600" algn="l" defTabSz="914400" rtl="0" eaLnBrk="1" latinLnBrk="0" hangingPunct="1">
      <a:defRPr kumimoji="1" sz="2700"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8AB8"/>
    <a:srgbClr val="FF0000"/>
    <a:srgbClr val="0033CC"/>
    <a:srgbClr val="0000FF"/>
    <a:srgbClr val="FF66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79" autoAdjust="0"/>
    <p:restoredTop sz="94266" autoAdjust="0"/>
  </p:normalViewPr>
  <p:slideViewPr>
    <p:cSldViewPr>
      <p:cViewPr varScale="1">
        <p:scale>
          <a:sx n="69" d="100"/>
          <a:sy n="69" d="100"/>
        </p:scale>
        <p:origin x="-324" y="-108"/>
      </p:cViewPr>
      <p:guideLst>
        <p:guide orient="horz" pos="3175"/>
        <p:guide pos="4536"/>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5138" cy="338138"/>
          </a:xfrm>
          <a:prstGeom prst="rect">
            <a:avLst/>
          </a:prstGeom>
        </p:spPr>
        <p:txBody>
          <a:bodyPr vert="horz" lIns="91422" tIns="45711" rIns="91422" bIns="45711" rtlCol="0"/>
          <a:lstStyle>
            <a:lvl1pPr algn="l">
              <a:defRPr sz="1200">
                <a:latin typeface="Arial" panose="020B0604020202020204" pitchFamily="34" charset="0"/>
              </a:defRPr>
            </a:lvl1pPr>
          </a:lstStyle>
          <a:p>
            <a:pPr>
              <a:defRPr/>
            </a:pPr>
            <a:endParaRPr lang="ja-JP" altLang="en-US"/>
          </a:p>
        </p:txBody>
      </p:sp>
      <p:sp>
        <p:nvSpPr>
          <p:cNvPr id="3" name="日付プレースホルダー 2"/>
          <p:cNvSpPr>
            <a:spLocks noGrp="1"/>
          </p:cNvSpPr>
          <p:nvPr>
            <p:ph type="dt" idx="1"/>
          </p:nvPr>
        </p:nvSpPr>
        <p:spPr>
          <a:xfrm>
            <a:off x="5588000" y="0"/>
            <a:ext cx="4276725" cy="338138"/>
          </a:xfrm>
          <a:prstGeom prst="rect">
            <a:avLst/>
          </a:prstGeom>
        </p:spPr>
        <p:txBody>
          <a:bodyPr vert="horz" lIns="91422" tIns="45711" rIns="91422" bIns="45711" rtlCol="0"/>
          <a:lstStyle>
            <a:lvl1pPr algn="r">
              <a:defRPr sz="1200">
                <a:latin typeface="Arial" panose="020B0604020202020204" pitchFamily="34" charset="0"/>
              </a:defRPr>
            </a:lvl1pPr>
          </a:lstStyle>
          <a:p>
            <a:pPr>
              <a:defRPr/>
            </a:pPr>
            <a:fld id="{4936E9CB-661E-4EAC-8465-6853A43CB2EA}" type="datetimeFigureOut">
              <a:rPr lang="ja-JP" altLang="en-US"/>
              <a:pPr>
                <a:defRPr/>
              </a:pPr>
              <a:t>2014/11/11</a:t>
            </a:fld>
            <a:endParaRPr lang="ja-JP" altLang="en-US"/>
          </a:p>
        </p:txBody>
      </p:sp>
      <p:sp>
        <p:nvSpPr>
          <p:cNvPr id="4" name="スライド イメージ プレースホルダー 3"/>
          <p:cNvSpPr>
            <a:spLocks noGrp="1" noRot="1" noChangeAspect="1"/>
          </p:cNvSpPr>
          <p:nvPr>
            <p:ph type="sldImg" idx="2"/>
          </p:nvPr>
        </p:nvSpPr>
        <p:spPr>
          <a:xfrm>
            <a:off x="3309938" y="841375"/>
            <a:ext cx="3248025" cy="2273300"/>
          </a:xfrm>
          <a:prstGeom prst="rect">
            <a:avLst/>
          </a:prstGeom>
          <a:noFill/>
          <a:ln w="12700">
            <a:solidFill>
              <a:prstClr val="black"/>
            </a:solidFill>
          </a:ln>
        </p:spPr>
        <p:txBody>
          <a:bodyPr vert="horz" lIns="91422" tIns="45711" rIns="91422" bIns="45711" rtlCol="0" anchor="ctr"/>
          <a:lstStyle/>
          <a:p>
            <a:pPr lvl="0"/>
            <a:endParaRPr lang="ja-JP" altLang="en-US" noProof="0" smtClean="0"/>
          </a:p>
        </p:txBody>
      </p:sp>
      <p:sp>
        <p:nvSpPr>
          <p:cNvPr id="5" name="ノート プレースホルダー 4"/>
          <p:cNvSpPr>
            <a:spLocks noGrp="1"/>
          </p:cNvSpPr>
          <p:nvPr>
            <p:ph type="body" sz="quarter" idx="3"/>
          </p:nvPr>
        </p:nvSpPr>
        <p:spPr>
          <a:xfrm>
            <a:off x="987425" y="3241675"/>
            <a:ext cx="7893050" cy="2652713"/>
          </a:xfrm>
          <a:prstGeom prst="rect">
            <a:avLst/>
          </a:prstGeom>
        </p:spPr>
        <p:txBody>
          <a:bodyPr vert="horz" lIns="91422" tIns="45711" rIns="91422" bIns="45711"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ー 5"/>
          <p:cNvSpPr>
            <a:spLocks noGrp="1"/>
          </p:cNvSpPr>
          <p:nvPr>
            <p:ph type="ftr" sz="quarter" idx="4"/>
          </p:nvPr>
        </p:nvSpPr>
        <p:spPr>
          <a:xfrm>
            <a:off x="0" y="6397625"/>
            <a:ext cx="4275138" cy="338138"/>
          </a:xfrm>
          <a:prstGeom prst="rect">
            <a:avLst/>
          </a:prstGeom>
        </p:spPr>
        <p:txBody>
          <a:bodyPr vert="horz" lIns="91422" tIns="45711" rIns="91422" bIns="45711" rtlCol="0" anchor="b"/>
          <a:lstStyle>
            <a:lvl1pPr algn="l">
              <a:defRPr sz="1200">
                <a:latin typeface="Arial" panose="020B0604020202020204" pitchFamily="34"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5588000" y="6397625"/>
            <a:ext cx="4276725" cy="338138"/>
          </a:xfrm>
          <a:prstGeom prst="rect">
            <a:avLst/>
          </a:prstGeom>
        </p:spPr>
        <p:txBody>
          <a:bodyPr vert="horz" wrap="square" lIns="91422" tIns="45711" rIns="91422" bIns="45711" numCol="1" anchor="b" anchorCtr="0" compatLnSpc="1">
            <a:prstTxWarp prst="textNoShape">
              <a:avLst/>
            </a:prstTxWarp>
          </a:bodyPr>
          <a:lstStyle>
            <a:lvl1pPr algn="r">
              <a:defRPr sz="1200"/>
            </a:lvl1pPr>
          </a:lstStyle>
          <a:p>
            <a:fld id="{8B9AF547-ECB2-45F9-8C02-F9826FEEBC08}" type="slidenum">
              <a:rPr lang="ja-JP" altLang="en-US"/>
              <a:pPr/>
              <a:t>‹#›</a:t>
            </a:fld>
            <a:endParaRPr lang="ja-JP" altLang="en-US"/>
          </a:p>
        </p:txBody>
      </p:sp>
    </p:spTree>
    <p:extLst>
      <p:ext uri="{BB962C8B-B14F-4D97-AF65-F5344CB8AC3E}">
        <p14:creationId xmlns:p14="http://schemas.microsoft.com/office/powerpoint/2010/main" val="19867623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smtClean="0"/>
          </a:p>
        </p:txBody>
      </p:sp>
      <p:sp>
        <p:nvSpPr>
          <p:cNvPr id="410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700">
                <a:solidFill>
                  <a:schemeClr val="tx1"/>
                </a:solidFill>
                <a:latin typeface="Arial" charset="0"/>
                <a:ea typeface="ＭＳ Ｐゴシック" pitchFamily="50" charset="-128"/>
              </a:defRPr>
            </a:lvl1pPr>
            <a:lvl2pPr marL="508000" indent="-193675">
              <a:defRPr kumimoji="1" sz="2700">
                <a:solidFill>
                  <a:schemeClr val="tx1"/>
                </a:solidFill>
                <a:latin typeface="Arial" charset="0"/>
                <a:ea typeface="ＭＳ Ｐゴシック" pitchFamily="50" charset="-128"/>
              </a:defRPr>
            </a:lvl2pPr>
            <a:lvl3pPr marL="784225" indent="-155575">
              <a:defRPr kumimoji="1" sz="2700">
                <a:solidFill>
                  <a:schemeClr val="tx1"/>
                </a:solidFill>
                <a:latin typeface="Arial" charset="0"/>
                <a:ea typeface="ＭＳ Ｐゴシック" pitchFamily="50" charset="-128"/>
              </a:defRPr>
            </a:lvl3pPr>
            <a:lvl4pPr marL="1096963" indent="-155575">
              <a:defRPr kumimoji="1" sz="2700">
                <a:solidFill>
                  <a:schemeClr val="tx1"/>
                </a:solidFill>
                <a:latin typeface="Arial" charset="0"/>
                <a:ea typeface="ＭＳ Ｐゴシック" pitchFamily="50" charset="-128"/>
              </a:defRPr>
            </a:lvl4pPr>
            <a:lvl5pPr marL="1411288" indent="-155575">
              <a:defRPr kumimoji="1" sz="2700">
                <a:solidFill>
                  <a:schemeClr val="tx1"/>
                </a:solidFill>
                <a:latin typeface="Arial" charset="0"/>
                <a:ea typeface="ＭＳ Ｐゴシック" pitchFamily="50" charset="-128"/>
              </a:defRPr>
            </a:lvl5pPr>
            <a:lvl6pPr marL="1868488" indent="-155575" eaLnBrk="0" fontAlgn="base" hangingPunct="0">
              <a:spcBef>
                <a:spcPct val="0"/>
              </a:spcBef>
              <a:spcAft>
                <a:spcPct val="0"/>
              </a:spcAft>
              <a:defRPr kumimoji="1" sz="2700">
                <a:solidFill>
                  <a:schemeClr val="tx1"/>
                </a:solidFill>
                <a:latin typeface="Arial" charset="0"/>
                <a:ea typeface="ＭＳ Ｐゴシック" pitchFamily="50" charset="-128"/>
              </a:defRPr>
            </a:lvl6pPr>
            <a:lvl7pPr marL="2325688" indent="-155575" eaLnBrk="0" fontAlgn="base" hangingPunct="0">
              <a:spcBef>
                <a:spcPct val="0"/>
              </a:spcBef>
              <a:spcAft>
                <a:spcPct val="0"/>
              </a:spcAft>
              <a:defRPr kumimoji="1" sz="2700">
                <a:solidFill>
                  <a:schemeClr val="tx1"/>
                </a:solidFill>
                <a:latin typeface="Arial" charset="0"/>
                <a:ea typeface="ＭＳ Ｐゴシック" pitchFamily="50" charset="-128"/>
              </a:defRPr>
            </a:lvl7pPr>
            <a:lvl8pPr marL="2782888" indent="-155575" eaLnBrk="0" fontAlgn="base" hangingPunct="0">
              <a:spcBef>
                <a:spcPct val="0"/>
              </a:spcBef>
              <a:spcAft>
                <a:spcPct val="0"/>
              </a:spcAft>
              <a:defRPr kumimoji="1" sz="2700">
                <a:solidFill>
                  <a:schemeClr val="tx1"/>
                </a:solidFill>
                <a:latin typeface="Arial" charset="0"/>
                <a:ea typeface="ＭＳ Ｐゴシック" pitchFamily="50" charset="-128"/>
              </a:defRPr>
            </a:lvl8pPr>
            <a:lvl9pPr marL="3240088" indent="-155575" eaLnBrk="0" fontAlgn="base" hangingPunct="0">
              <a:spcBef>
                <a:spcPct val="0"/>
              </a:spcBef>
              <a:spcAft>
                <a:spcPct val="0"/>
              </a:spcAft>
              <a:defRPr kumimoji="1" sz="2700">
                <a:solidFill>
                  <a:schemeClr val="tx1"/>
                </a:solidFill>
                <a:latin typeface="Arial" charset="0"/>
                <a:ea typeface="ＭＳ Ｐゴシック" pitchFamily="50" charset="-128"/>
              </a:defRPr>
            </a:lvl9pPr>
          </a:lstStyle>
          <a:p>
            <a:fld id="{581ABF09-0A4B-44BB-BC53-A5B866A83583}" type="slidenum">
              <a:rPr lang="ja-JP" altLang="en-US" sz="1200"/>
              <a:pPr/>
              <a:t>1</a:t>
            </a:fld>
            <a:endParaRPr lang="ja-JP"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614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700">
                <a:solidFill>
                  <a:schemeClr val="tx1"/>
                </a:solidFill>
                <a:latin typeface="Arial" charset="0"/>
                <a:ea typeface="ＭＳ Ｐゴシック" pitchFamily="50" charset="-128"/>
              </a:defRPr>
            </a:lvl1pPr>
            <a:lvl2pPr marL="739775" indent="-280988">
              <a:defRPr kumimoji="1" sz="2700">
                <a:solidFill>
                  <a:schemeClr val="tx1"/>
                </a:solidFill>
                <a:latin typeface="Arial" charset="0"/>
                <a:ea typeface="ＭＳ Ｐゴシック" pitchFamily="50" charset="-128"/>
              </a:defRPr>
            </a:lvl2pPr>
            <a:lvl3pPr marL="1139825" indent="-225425">
              <a:defRPr kumimoji="1" sz="2700">
                <a:solidFill>
                  <a:schemeClr val="tx1"/>
                </a:solidFill>
                <a:latin typeface="Arial" charset="0"/>
                <a:ea typeface="ＭＳ Ｐゴシック" pitchFamily="50" charset="-128"/>
              </a:defRPr>
            </a:lvl3pPr>
            <a:lvl4pPr marL="1595438" indent="-225425">
              <a:defRPr kumimoji="1" sz="2700">
                <a:solidFill>
                  <a:schemeClr val="tx1"/>
                </a:solidFill>
                <a:latin typeface="Arial" charset="0"/>
                <a:ea typeface="ＭＳ Ｐゴシック" pitchFamily="50" charset="-128"/>
              </a:defRPr>
            </a:lvl4pPr>
            <a:lvl5pPr marL="2054225" indent="-225425">
              <a:defRPr kumimoji="1" sz="2700">
                <a:solidFill>
                  <a:schemeClr val="tx1"/>
                </a:solidFill>
                <a:latin typeface="Arial" charset="0"/>
                <a:ea typeface="ＭＳ Ｐゴシック" pitchFamily="50" charset="-128"/>
              </a:defRPr>
            </a:lvl5pPr>
            <a:lvl6pPr marL="2511425" indent="-225425" eaLnBrk="0" fontAlgn="base" hangingPunct="0">
              <a:spcBef>
                <a:spcPct val="0"/>
              </a:spcBef>
              <a:spcAft>
                <a:spcPct val="0"/>
              </a:spcAft>
              <a:defRPr kumimoji="1" sz="2700">
                <a:solidFill>
                  <a:schemeClr val="tx1"/>
                </a:solidFill>
                <a:latin typeface="Arial" charset="0"/>
                <a:ea typeface="ＭＳ Ｐゴシック" pitchFamily="50" charset="-128"/>
              </a:defRPr>
            </a:lvl6pPr>
            <a:lvl7pPr marL="2968625" indent="-225425" eaLnBrk="0" fontAlgn="base" hangingPunct="0">
              <a:spcBef>
                <a:spcPct val="0"/>
              </a:spcBef>
              <a:spcAft>
                <a:spcPct val="0"/>
              </a:spcAft>
              <a:defRPr kumimoji="1" sz="2700">
                <a:solidFill>
                  <a:schemeClr val="tx1"/>
                </a:solidFill>
                <a:latin typeface="Arial" charset="0"/>
                <a:ea typeface="ＭＳ Ｐゴシック" pitchFamily="50" charset="-128"/>
              </a:defRPr>
            </a:lvl7pPr>
            <a:lvl8pPr marL="3425825" indent="-225425" eaLnBrk="0" fontAlgn="base" hangingPunct="0">
              <a:spcBef>
                <a:spcPct val="0"/>
              </a:spcBef>
              <a:spcAft>
                <a:spcPct val="0"/>
              </a:spcAft>
              <a:defRPr kumimoji="1" sz="2700">
                <a:solidFill>
                  <a:schemeClr val="tx1"/>
                </a:solidFill>
                <a:latin typeface="Arial" charset="0"/>
                <a:ea typeface="ＭＳ Ｐゴシック" pitchFamily="50" charset="-128"/>
              </a:defRPr>
            </a:lvl8pPr>
            <a:lvl9pPr marL="3883025" indent="-225425" eaLnBrk="0" fontAlgn="base" hangingPunct="0">
              <a:spcBef>
                <a:spcPct val="0"/>
              </a:spcBef>
              <a:spcAft>
                <a:spcPct val="0"/>
              </a:spcAft>
              <a:defRPr kumimoji="1" sz="2700">
                <a:solidFill>
                  <a:schemeClr val="tx1"/>
                </a:solidFill>
                <a:latin typeface="Arial" charset="0"/>
                <a:ea typeface="ＭＳ Ｐゴシック" pitchFamily="50" charset="-128"/>
              </a:defRPr>
            </a:lvl9pPr>
          </a:lstStyle>
          <a:p>
            <a:fld id="{DD04E7A7-9A13-4DF2-A658-8E4C7E510ED2}" type="slidenum">
              <a:rPr lang="ja-JP" altLang="en-US" sz="1200"/>
              <a:pPr/>
              <a:t>2</a:t>
            </a:fld>
            <a:endParaRPr lang="ja-JP"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00225" y="1649413"/>
            <a:ext cx="10801350" cy="3509962"/>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800225" y="5294313"/>
            <a:ext cx="10801350" cy="243363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97463935-39B6-4D5B-B9DE-BC0FFA18B179}" type="slidenum">
              <a:rPr lang="en-US" altLang="ja-JP"/>
              <a:pPr/>
              <a:t>‹#›</a:t>
            </a:fld>
            <a:endParaRPr lang="en-US" altLang="ja-JP"/>
          </a:p>
        </p:txBody>
      </p:sp>
    </p:spTree>
    <p:extLst>
      <p:ext uri="{BB962C8B-B14F-4D97-AF65-F5344CB8AC3E}">
        <p14:creationId xmlns:p14="http://schemas.microsoft.com/office/powerpoint/2010/main" val="2533399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80BEDEAE-F97F-48AC-8CAA-524CB11CB4E0}" type="slidenum">
              <a:rPr lang="en-US" altLang="ja-JP"/>
              <a:pPr/>
              <a:t>‹#›</a:t>
            </a:fld>
            <a:endParaRPr lang="en-US" altLang="ja-JP"/>
          </a:p>
        </p:txBody>
      </p:sp>
    </p:spTree>
    <p:extLst>
      <p:ext uri="{BB962C8B-B14F-4D97-AF65-F5344CB8AC3E}">
        <p14:creationId xmlns:p14="http://schemas.microsoft.com/office/powerpoint/2010/main" val="3327097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442575" y="403225"/>
            <a:ext cx="3240088" cy="8602663"/>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719138" y="403225"/>
            <a:ext cx="9571037" cy="860266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1F5FEC3-15ED-4991-AADD-6C48D48531E3}" type="slidenum">
              <a:rPr lang="en-US" altLang="ja-JP"/>
              <a:pPr/>
              <a:t>‹#›</a:t>
            </a:fld>
            <a:endParaRPr lang="en-US" altLang="ja-JP"/>
          </a:p>
        </p:txBody>
      </p:sp>
    </p:spTree>
    <p:extLst>
      <p:ext uri="{BB962C8B-B14F-4D97-AF65-F5344CB8AC3E}">
        <p14:creationId xmlns:p14="http://schemas.microsoft.com/office/powerpoint/2010/main" val="26324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9931CBD5-C090-4F50-BE4F-749D0DE5389F}" type="slidenum">
              <a:rPr lang="en-US" altLang="ja-JP"/>
              <a:pPr/>
              <a:t>‹#›</a:t>
            </a:fld>
            <a:endParaRPr lang="en-US" altLang="ja-JP"/>
          </a:p>
        </p:txBody>
      </p:sp>
    </p:spTree>
    <p:extLst>
      <p:ext uri="{BB962C8B-B14F-4D97-AF65-F5344CB8AC3E}">
        <p14:creationId xmlns:p14="http://schemas.microsoft.com/office/powerpoint/2010/main" val="3141304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82663" y="2513013"/>
            <a:ext cx="12422187" cy="4194175"/>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982663" y="6746875"/>
            <a:ext cx="12422187" cy="22050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88D36B3B-6419-41E5-A2B4-B67541C1D8AB}" type="slidenum">
              <a:rPr lang="en-US" altLang="ja-JP"/>
              <a:pPr/>
              <a:t>‹#›</a:t>
            </a:fld>
            <a:endParaRPr lang="en-US" altLang="ja-JP"/>
          </a:p>
        </p:txBody>
      </p:sp>
    </p:spTree>
    <p:extLst>
      <p:ext uri="{BB962C8B-B14F-4D97-AF65-F5344CB8AC3E}">
        <p14:creationId xmlns:p14="http://schemas.microsoft.com/office/powerpoint/2010/main" val="316197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719138" y="2351088"/>
            <a:ext cx="6405562" cy="66548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7277100" y="2351088"/>
            <a:ext cx="6405563" cy="66548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000ED1FC-C1F7-43E8-96C3-417C7B8CF920}" type="slidenum">
              <a:rPr lang="en-US" altLang="ja-JP"/>
              <a:pPr/>
              <a:t>‹#›</a:t>
            </a:fld>
            <a:endParaRPr lang="en-US" altLang="ja-JP"/>
          </a:p>
        </p:txBody>
      </p:sp>
    </p:spTree>
    <p:extLst>
      <p:ext uri="{BB962C8B-B14F-4D97-AF65-F5344CB8AC3E}">
        <p14:creationId xmlns:p14="http://schemas.microsoft.com/office/powerpoint/2010/main" val="247187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92188" y="536575"/>
            <a:ext cx="12420600" cy="19478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992188" y="2471738"/>
            <a:ext cx="6092825" cy="12112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992188" y="3683000"/>
            <a:ext cx="6092825" cy="5414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7291388" y="2471738"/>
            <a:ext cx="6121400" cy="12112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7291388" y="3683000"/>
            <a:ext cx="6121400" cy="5414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AB495398-8C2D-4977-AEF9-33FD0BF1B192}" type="slidenum">
              <a:rPr lang="en-US" altLang="ja-JP"/>
              <a:pPr/>
              <a:t>‹#›</a:t>
            </a:fld>
            <a:endParaRPr lang="en-US" altLang="ja-JP"/>
          </a:p>
        </p:txBody>
      </p:sp>
    </p:spTree>
    <p:extLst>
      <p:ext uri="{BB962C8B-B14F-4D97-AF65-F5344CB8AC3E}">
        <p14:creationId xmlns:p14="http://schemas.microsoft.com/office/powerpoint/2010/main" val="421849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6ACF9143-969B-45EE-B365-DD84E3B48702}" type="slidenum">
              <a:rPr lang="en-US" altLang="ja-JP"/>
              <a:pPr/>
              <a:t>‹#›</a:t>
            </a:fld>
            <a:endParaRPr lang="en-US" altLang="ja-JP"/>
          </a:p>
        </p:txBody>
      </p:sp>
    </p:spTree>
    <p:extLst>
      <p:ext uri="{BB962C8B-B14F-4D97-AF65-F5344CB8AC3E}">
        <p14:creationId xmlns:p14="http://schemas.microsoft.com/office/powerpoint/2010/main" val="899510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751D1915-5A4A-4219-82CB-899F92AA3DE0}" type="slidenum">
              <a:rPr lang="en-US" altLang="ja-JP"/>
              <a:pPr/>
              <a:t>‹#›</a:t>
            </a:fld>
            <a:endParaRPr lang="en-US" altLang="ja-JP"/>
          </a:p>
        </p:txBody>
      </p:sp>
    </p:spTree>
    <p:extLst>
      <p:ext uri="{BB962C8B-B14F-4D97-AF65-F5344CB8AC3E}">
        <p14:creationId xmlns:p14="http://schemas.microsoft.com/office/powerpoint/2010/main" val="640015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92188" y="671513"/>
            <a:ext cx="4645025" cy="2352675"/>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6122988" y="1450975"/>
            <a:ext cx="7289800" cy="71643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992188" y="3024188"/>
            <a:ext cx="4645025" cy="56022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8D0D9135-5DA5-4CDD-88EE-094E4672A965}" type="slidenum">
              <a:rPr lang="en-US" altLang="ja-JP"/>
              <a:pPr/>
              <a:t>‹#›</a:t>
            </a:fld>
            <a:endParaRPr lang="en-US" altLang="ja-JP"/>
          </a:p>
        </p:txBody>
      </p:sp>
    </p:spTree>
    <p:extLst>
      <p:ext uri="{BB962C8B-B14F-4D97-AF65-F5344CB8AC3E}">
        <p14:creationId xmlns:p14="http://schemas.microsoft.com/office/powerpoint/2010/main" val="2389453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92188" y="671513"/>
            <a:ext cx="4645025" cy="2352675"/>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6122988" y="1450975"/>
            <a:ext cx="7289800" cy="71643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992188" y="3024188"/>
            <a:ext cx="4645025" cy="56022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618BEFCB-4B39-436C-AEE6-E4D374774AD7}" type="slidenum">
              <a:rPr lang="en-US" altLang="ja-JP"/>
              <a:pPr/>
              <a:t>‹#›</a:t>
            </a:fld>
            <a:endParaRPr lang="en-US" altLang="ja-JP"/>
          </a:p>
        </p:txBody>
      </p:sp>
    </p:spTree>
    <p:extLst>
      <p:ext uri="{BB962C8B-B14F-4D97-AF65-F5344CB8AC3E}">
        <p14:creationId xmlns:p14="http://schemas.microsoft.com/office/powerpoint/2010/main" val="3322554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19138" y="403225"/>
            <a:ext cx="12963525" cy="167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9896" tIns="69948" rIns="139896" bIns="69948"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719138" y="2351088"/>
            <a:ext cx="12963525" cy="665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9896" tIns="69948" rIns="139896" bIns="69948"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719138" y="9180513"/>
            <a:ext cx="3362325" cy="70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9896" tIns="69948" rIns="139896" bIns="69948" numCol="1" anchor="t" anchorCtr="0" compatLnSpc="1">
            <a:prstTxWarp prst="textNoShape">
              <a:avLst/>
            </a:prstTxWarp>
          </a:bodyPr>
          <a:lstStyle>
            <a:lvl1pPr defTabSz="1398588" eaLnBrk="1" hangingPunct="1">
              <a:defRPr kumimoji="0" sz="2200">
                <a:latin typeface="Arial" panose="020B0604020202020204" pitchFamily="34" charset="0"/>
              </a:defRPr>
            </a:lvl1pPr>
          </a:lstStyle>
          <a:p>
            <a:pPr>
              <a:defRPr/>
            </a:pPr>
            <a:endParaRPr lang="en-US" altLang="ja-JP"/>
          </a:p>
        </p:txBody>
      </p:sp>
      <p:sp>
        <p:nvSpPr>
          <p:cNvPr id="1029" name="Rectangle 5"/>
          <p:cNvSpPr>
            <a:spLocks noGrp="1" noChangeArrowheads="1"/>
          </p:cNvSpPr>
          <p:nvPr>
            <p:ph type="ftr" sz="quarter" idx="3"/>
          </p:nvPr>
        </p:nvSpPr>
        <p:spPr bwMode="auto">
          <a:xfrm>
            <a:off x="4919663" y="9180513"/>
            <a:ext cx="4562475" cy="70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9896" tIns="69948" rIns="139896" bIns="69948" numCol="1" anchor="t" anchorCtr="0" compatLnSpc="1">
            <a:prstTxWarp prst="textNoShape">
              <a:avLst/>
            </a:prstTxWarp>
          </a:bodyPr>
          <a:lstStyle>
            <a:lvl1pPr algn="ctr" defTabSz="1398588" eaLnBrk="1" hangingPunct="1">
              <a:defRPr kumimoji="0" sz="2200">
                <a:latin typeface="Arial" panose="020B0604020202020204" pitchFamily="34" charset="0"/>
              </a:defRPr>
            </a:lvl1pPr>
          </a:lstStyle>
          <a:p>
            <a:pPr>
              <a:defRPr/>
            </a:pPr>
            <a:endParaRPr lang="en-US" altLang="ja-JP"/>
          </a:p>
        </p:txBody>
      </p:sp>
      <p:sp>
        <p:nvSpPr>
          <p:cNvPr id="1030" name="Rectangle 6"/>
          <p:cNvSpPr>
            <a:spLocks noGrp="1" noChangeArrowheads="1"/>
          </p:cNvSpPr>
          <p:nvPr>
            <p:ph type="sldNum" sz="quarter" idx="4"/>
          </p:nvPr>
        </p:nvSpPr>
        <p:spPr bwMode="auto">
          <a:xfrm>
            <a:off x="10320338" y="9180513"/>
            <a:ext cx="3362325" cy="70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9896" tIns="69948" rIns="139896" bIns="69948" numCol="1" anchor="t" anchorCtr="0" compatLnSpc="1">
            <a:prstTxWarp prst="textNoShape">
              <a:avLst/>
            </a:prstTxWarp>
          </a:bodyPr>
          <a:lstStyle>
            <a:lvl1pPr algn="r" defTabSz="1398588" eaLnBrk="1" hangingPunct="1">
              <a:defRPr kumimoji="0" sz="2200"/>
            </a:lvl1pPr>
          </a:lstStyle>
          <a:p>
            <a:fld id="{F207AFE0-192A-4E2C-9DDC-B774442A0188}"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98588" rtl="0" eaLnBrk="0" fontAlgn="base" hangingPunct="0">
        <a:spcBef>
          <a:spcPct val="0"/>
        </a:spcBef>
        <a:spcAft>
          <a:spcPct val="0"/>
        </a:spcAft>
        <a:defRPr kumimoji="1" sz="6800" kern="1200">
          <a:solidFill>
            <a:schemeClr val="tx2"/>
          </a:solidFill>
          <a:latin typeface="+mj-lt"/>
          <a:ea typeface="+mj-ea"/>
          <a:cs typeface="+mj-cs"/>
        </a:defRPr>
      </a:lvl1pPr>
      <a:lvl2pPr algn="ctr" defTabSz="1398588" rtl="0" eaLnBrk="0" fontAlgn="base" hangingPunct="0">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2pPr>
      <a:lvl3pPr algn="ctr" defTabSz="1398588" rtl="0" eaLnBrk="0" fontAlgn="base" hangingPunct="0">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3pPr>
      <a:lvl4pPr algn="ctr" defTabSz="1398588" rtl="0" eaLnBrk="0" fontAlgn="base" hangingPunct="0">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4pPr>
      <a:lvl5pPr algn="ctr" defTabSz="1398588" rtl="0" eaLnBrk="0" fontAlgn="base" hangingPunct="0">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5pPr>
      <a:lvl6pPr marL="457200" algn="ctr" defTabSz="1398588" rtl="0" fontAlgn="base">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6pPr>
      <a:lvl7pPr marL="914400" algn="ctr" defTabSz="1398588" rtl="0" fontAlgn="base">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7pPr>
      <a:lvl8pPr marL="1371600" algn="ctr" defTabSz="1398588" rtl="0" fontAlgn="base">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8pPr>
      <a:lvl9pPr marL="1828800" algn="ctr" defTabSz="1398588" rtl="0" fontAlgn="base">
        <a:spcBef>
          <a:spcPct val="0"/>
        </a:spcBef>
        <a:spcAft>
          <a:spcPct val="0"/>
        </a:spcAft>
        <a:defRPr kumimoji="1" sz="6800">
          <a:solidFill>
            <a:schemeClr val="tx2"/>
          </a:solidFill>
          <a:latin typeface="Arial" panose="020B0604020202020204" pitchFamily="34" charset="0"/>
          <a:ea typeface="ＭＳ Ｐゴシック" panose="020B0600070205080204" pitchFamily="50" charset="-128"/>
        </a:defRPr>
      </a:lvl9pPr>
    </p:titleStyle>
    <p:bodyStyle>
      <a:lvl1pPr marL="523875" indent="-523875" algn="l" defTabSz="1398588" rtl="0" eaLnBrk="0" fontAlgn="base" hangingPunct="0">
        <a:spcBef>
          <a:spcPct val="20000"/>
        </a:spcBef>
        <a:spcAft>
          <a:spcPct val="0"/>
        </a:spcAft>
        <a:buChar char="•"/>
        <a:defRPr kumimoji="1" sz="4900" kern="1200">
          <a:solidFill>
            <a:schemeClr val="tx1"/>
          </a:solidFill>
          <a:latin typeface="+mn-lt"/>
          <a:ea typeface="+mn-ea"/>
          <a:cs typeface="+mn-cs"/>
        </a:defRPr>
      </a:lvl1pPr>
      <a:lvl2pPr marL="1136650" indent="-438150" algn="l" defTabSz="1398588" rtl="0" eaLnBrk="0" fontAlgn="base" hangingPunct="0">
        <a:spcBef>
          <a:spcPct val="20000"/>
        </a:spcBef>
        <a:spcAft>
          <a:spcPct val="0"/>
        </a:spcAft>
        <a:buChar char="–"/>
        <a:defRPr kumimoji="1" sz="4300" kern="1200">
          <a:solidFill>
            <a:schemeClr val="tx1"/>
          </a:solidFill>
          <a:latin typeface="+mn-lt"/>
          <a:ea typeface="+mn-ea"/>
          <a:cs typeface="+mn-cs"/>
        </a:defRPr>
      </a:lvl2pPr>
      <a:lvl3pPr marL="1749425" indent="-350838" algn="l" defTabSz="1398588" rtl="0" eaLnBrk="0" fontAlgn="base" hangingPunct="0">
        <a:spcBef>
          <a:spcPct val="20000"/>
        </a:spcBef>
        <a:spcAft>
          <a:spcPct val="0"/>
        </a:spcAft>
        <a:buChar char="•"/>
        <a:defRPr kumimoji="1" sz="3700" kern="1200">
          <a:solidFill>
            <a:schemeClr val="tx1"/>
          </a:solidFill>
          <a:latin typeface="+mn-lt"/>
          <a:ea typeface="+mn-ea"/>
          <a:cs typeface="+mn-cs"/>
        </a:defRPr>
      </a:lvl3pPr>
      <a:lvl4pPr marL="2447925" indent="-349250" algn="l" defTabSz="1398588" rtl="0" eaLnBrk="0" fontAlgn="base" hangingPunct="0">
        <a:spcBef>
          <a:spcPct val="20000"/>
        </a:spcBef>
        <a:spcAft>
          <a:spcPct val="0"/>
        </a:spcAft>
        <a:buChar char="–"/>
        <a:defRPr kumimoji="1" sz="3100" kern="1200">
          <a:solidFill>
            <a:schemeClr val="tx1"/>
          </a:solidFill>
          <a:latin typeface="+mn-lt"/>
          <a:ea typeface="+mn-ea"/>
          <a:cs typeface="+mn-cs"/>
        </a:defRPr>
      </a:lvl4pPr>
      <a:lvl5pPr marL="3146425" indent="-347663" algn="l" defTabSz="1398588" rtl="0" eaLnBrk="0" fontAlgn="base" hangingPunct="0">
        <a:spcBef>
          <a:spcPct val="20000"/>
        </a:spcBef>
        <a:spcAft>
          <a:spcPct val="0"/>
        </a:spcAft>
        <a:buChar char="»"/>
        <a:defRPr kumimoji="1" sz="3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図 3"/>
          <p:cNvPicPr>
            <a:picLocks noChangeAspect="1"/>
          </p:cNvPicPr>
          <p:nvPr/>
        </p:nvPicPr>
        <p:blipFill>
          <a:blip r:embed="rId3">
            <a:extLst>
              <a:ext uri="{28A0092B-C50C-407E-A947-70E740481C1C}">
                <a14:useLocalDpi xmlns:a14="http://schemas.microsoft.com/office/drawing/2010/main" val="0"/>
              </a:ext>
            </a:extLst>
          </a:blip>
          <a:srcRect l="10606" t="11163" r="7576" b="75"/>
          <a:stretch>
            <a:fillRect/>
          </a:stretch>
        </p:blipFill>
        <p:spPr bwMode="auto">
          <a:xfrm>
            <a:off x="200025" y="620713"/>
            <a:ext cx="5945188" cy="394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テキスト ボックス 4"/>
          <p:cNvSpPr txBox="1">
            <a:spLocks noChangeArrowheads="1"/>
          </p:cNvSpPr>
          <p:nvPr/>
        </p:nvSpPr>
        <p:spPr bwMode="auto">
          <a:xfrm>
            <a:off x="2751138" y="2678113"/>
            <a:ext cx="30019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700">
                <a:solidFill>
                  <a:schemeClr val="tx1"/>
                </a:solidFill>
                <a:latin typeface="Arial" charset="0"/>
                <a:ea typeface="ＭＳ Ｐゴシック" pitchFamily="50" charset="-128"/>
              </a:defRPr>
            </a:lvl1pPr>
            <a:lvl2pPr marL="742950" indent="-285750">
              <a:defRPr kumimoji="1" sz="2700">
                <a:solidFill>
                  <a:schemeClr val="tx1"/>
                </a:solidFill>
                <a:latin typeface="Arial" charset="0"/>
                <a:ea typeface="ＭＳ Ｐゴシック" pitchFamily="50" charset="-128"/>
              </a:defRPr>
            </a:lvl2pPr>
            <a:lvl3pPr marL="1143000" indent="-228600">
              <a:defRPr kumimoji="1" sz="2700">
                <a:solidFill>
                  <a:schemeClr val="tx1"/>
                </a:solidFill>
                <a:latin typeface="Arial" charset="0"/>
                <a:ea typeface="ＭＳ Ｐゴシック" pitchFamily="50" charset="-128"/>
              </a:defRPr>
            </a:lvl3pPr>
            <a:lvl4pPr marL="1600200" indent="-228600">
              <a:defRPr kumimoji="1" sz="2700">
                <a:solidFill>
                  <a:schemeClr val="tx1"/>
                </a:solidFill>
                <a:latin typeface="Arial" charset="0"/>
                <a:ea typeface="ＭＳ Ｐゴシック" pitchFamily="50" charset="-128"/>
              </a:defRPr>
            </a:lvl4pPr>
            <a:lvl5pPr marL="2057400" indent="-228600">
              <a:defRPr kumimoji="1" sz="27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7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7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7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700">
                <a:solidFill>
                  <a:schemeClr val="tx1"/>
                </a:solidFill>
                <a:latin typeface="Arial" charset="0"/>
                <a:ea typeface="ＭＳ Ｐゴシック" pitchFamily="50" charset="-128"/>
              </a:defRPr>
            </a:lvl9pPr>
          </a:lstStyle>
          <a:p>
            <a:r>
              <a:rPr lang="ja-JP" altLang="en-US" sz="2000"/>
              <a:t>シンポジウム会場 「珊瑚」</a:t>
            </a:r>
          </a:p>
        </p:txBody>
      </p:sp>
      <p:cxnSp>
        <p:nvCxnSpPr>
          <p:cNvPr id="3076" name="直線矢印コネクタ 6"/>
          <p:cNvCxnSpPr>
            <a:cxnSpLocks noChangeShapeType="1"/>
          </p:cNvCxnSpPr>
          <p:nvPr/>
        </p:nvCxnSpPr>
        <p:spPr bwMode="auto">
          <a:xfrm>
            <a:off x="2252663" y="2854325"/>
            <a:ext cx="449262" cy="0"/>
          </a:xfrm>
          <a:prstGeom prst="straightConnector1">
            <a:avLst/>
          </a:prstGeom>
          <a:noFill/>
          <a:ln w="38100" algn="ctr">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正方形/長方形 9"/>
          <p:cNvSpPr/>
          <p:nvPr/>
        </p:nvSpPr>
        <p:spPr bwMode="auto">
          <a:xfrm>
            <a:off x="2324100" y="1690688"/>
            <a:ext cx="1143000" cy="173037"/>
          </a:xfrm>
          <a:prstGeom prst="rect">
            <a:avLst/>
          </a:prstGeom>
          <a:solidFill>
            <a:schemeClr val="bg1"/>
          </a:solidFill>
          <a:ln w="9525" cap="flat" cmpd="sng" algn="ctr">
            <a:solidFill>
              <a:schemeClr val="bg2">
                <a:lumMod val="50000"/>
              </a:schemeClr>
            </a:solidFill>
            <a:prstDash val="solid"/>
            <a:round/>
            <a:headEnd type="none" w="med" len="med"/>
            <a:tailEnd type="none" w="med" len="med"/>
          </a:ln>
          <a:effectLst/>
          <a:extLst/>
        </p:spPr>
        <p:txBody>
          <a:bodyPr anchor="ctr"/>
          <a:lstStyle/>
          <a:p>
            <a:pPr algn="ctr" defTabSz="1398588" eaLnBrk="1" hangingPunct="1">
              <a:defRPr/>
            </a:pPr>
            <a:r>
              <a:rPr lang="ja-JP" altLang="en-US" sz="1200" dirty="0">
                <a:latin typeface="Arial" panose="020B0604020202020204" pitchFamily="34" charset="0"/>
              </a:rPr>
              <a:t>エレベーター</a:t>
            </a:r>
          </a:p>
        </p:txBody>
      </p:sp>
      <p:sp>
        <p:nvSpPr>
          <p:cNvPr id="3078" name="正方形/長方形 39"/>
          <p:cNvSpPr>
            <a:spLocks noChangeArrowheads="1"/>
          </p:cNvSpPr>
          <p:nvPr/>
        </p:nvSpPr>
        <p:spPr bwMode="auto">
          <a:xfrm>
            <a:off x="1081088" y="3990975"/>
            <a:ext cx="677862"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p>
            <a:pPr algn="ctr" defTabSz="1398588" eaLnBrk="1" hangingPunct="1"/>
            <a:r>
              <a:rPr lang="ja-JP" altLang="en-US" sz="1100"/>
              <a:t>クローク</a:t>
            </a:r>
          </a:p>
        </p:txBody>
      </p:sp>
      <p:sp>
        <p:nvSpPr>
          <p:cNvPr id="11" name="正方形/長方形 10"/>
          <p:cNvSpPr/>
          <p:nvPr/>
        </p:nvSpPr>
        <p:spPr bwMode="auto">
          <a:xfrm>
            <a:off x="1081088" y="1392238"/>
            <a:ext cx="266700" cy="223837"/>
          </a:xfrm>
          <a:prstGeom prst="rect">
            <a:avLst/>
          </a:prstGeom>
          <a:noFill/>
          <a:ln w="38100" cap="flat" cmpd="sng" algn="ctr">
            <a:solidFill>
              <a:schemeClr val="bg2">
                <a:lumMod val="50000"/>
              </a:schemeClr>
            </a:solidFill>
            <a:prstDash val="solid"/>
            <a:round/>
            <a:headEnd type="none" w="med" len="med"/>
            <a:tailEnd type="none" w="med" len="med"/>
          </a:ln>
          <a:effectLst/>
          <a:extLst/>
        </p:spPr>
        <p:txBody>
          <a:bodyPr/>
          <a:lstStyle/>
          <a:p>
            <a:pPr defTabSz="1398588" eaLnBrk="1" hangingPunct="1">
              <a:defRPr/>
            </a:pPr>
            <a:endParaRPr lang="ja-JP" altLang="en-US">
              <a:latin typeface="Arial" panose="020B0604020202020204" pitchFamily="34" charset="0"/>
            </a:endParaRPr>
          </a:p>
        </p:txBody>
      </p:sp>
      <p:sp>
        <p:nvSpPr>
          <p:cNvPr id="3080" name="正方形/長方形 43"/>
          <p:cNvSpPr>
            <a:spLocks noChangeArrowheads="1"/>
          </p:cNvSpPr>
          <p:nvPr/>
        </p:nvSpPr>
        <p:spPr bwMode="auto">
          <a:xfrm>
            <a:off x="825500" y="1395413"/>
            <a:ext cx="762000"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p>
            <a:pPr algn="ctr" defTabSz="1398588" eaLnBrk="1" hangingPunct="1"/>
            <a:r>
              <a:rPr lang="ja-JP" altLang="en-US" sz="1100" b="1">
                <a:solidFill>
                  <a:srgbClr val="FF0000"/>
                </a:solidFill>
              </a:rPr>
              <a:t>喫  煙  所</a:t>
            </a:r>
          </a:p>
        </p:txBody>
      </p:sp>
      <p:sp>
        <p:nvSpPr>
          <p:cNvPr id="8" name="正方形/長方形 7"/>
          <p:cNvSpPr/>
          <p:nvPr/>
        </p:nvSpPr>
        <p:spPr bwMode="auto">
          <a:xfrm>
            <a:off x="2206625" y="1822450"/>
            <a:ext cx="93663" cy="858838"/>
          </a:xfrm>
          <a:prstGeom prst="rect">
            <a:avLst/>
          </a:prstGeom>
          <a:noFill/>
          <a:ln w="9525" cap="flat" cmpd="sng" algn="ctr">
            <a:solidFill>
              <a:schemeClr val="bg2">
                <a:lumMod val="50000"/>
              </a:schemeClr>
            </a:solidFill>
            <a:prstDash val="solid"/>
            <a:round/>
            <a:headEnd type="none" w="med" len="med"/>
            <a:tailEnd type="none" w="med" len="med"/>
          </a:ln>
          <a:effectLst/>
          <a:extLst/>
        </p:spPr>
        <p:txBody>
          <a:bodyPr/>
          <a:lstStyle/>
          <a:p>
            <a:pPr defTabSz="1398588" eaLnBrk="1" hangingPunct="1">
              <a:defRPr/>
            </a:pPr>
            <a:endParaRPr lang="ja-JP" altLang="en-US">
              <a:latin typeface="Arial" panose="020B0604020202020204" pitchFamily="34" charset="0"/>
            </a:endParaRPr>
          </a:p>
        </p:txBody>
      </p:sp>
      <p:sp>
        <p:nvSpPr>
          <p:cNvPr id="37" name="正方形/長方形 36"/>
          <p:cNvSpPr/>
          <p:nvPr/>
        </p:nvSpPr>
        <p:spPr bwMode="auto">
          <a:xfrm>
            <a:off x="2206625" y="3097213"/>
            <a:ext cx="93663" cy="474662"/>
          </a:xfrm>
          <a:prstGeom prst="rect">
            <a:avLst/>
          </a:prstGeom>
          <a:noFill/>
          <a:ln w="9525" cap="flat" cmpd="sng" algn="ctr">
            <a:solidFill>
              <a:schemeClr val="bg2">
                <a:lumMod val="50000"/>
              </a:schemeClr>
            </a:solidFill>
            <a:prstDash val="solid"/>
            <a:round/>
            <a:headEnd type="none" w="med" len="med"/>
            <a:tailEnd type="none" w="med" len="med"/>
          </a:ln>
          <a:effectLst/>
          <a:extLst/>
        </p:spPr>
        <p:txBody>
          <a:bodyPr/>
          <a:lstStyle/>
          <a:p>
            <a:pPr defTabSz="1398588" eaLnBrk="1" hangingPunct="1">
              <a:defRPr/>
            </a:pPr>
            <a:endParaRPr lang="ja-JP" altLang="en-US">
              <a:latin typeface="Arial" panose="020B0604020202020204" pitchFamily="34" charset="0"/>
            </a:endParaRPr>
          </a:p>
        </p:txBody>
      </p:sp>
      <p:sp>
        <p:nvSpPr>
          <p:cNvPr id="4108" name="WordArt 12"/>
          <p:cNvSpPr>
            <a:spLocks noChangeArrowheads="1" noChangeShapeType="1" noTextEdit="1"/>
          </p:cNvSpPr>
          <p:nvPr/>
        </p:nvSpPr>
        <p:spPr bwMode="auto">
          <a:xfrm>
            <a:off x="8267700" y="2063747"/>
            <a:ext cx="5181600" cy="611189"/>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1" hangingPunct="1">
              <a:defRPr/>
            </a:pPr>
            <a:r>
              <a:rPr lang="ja-JP" altLang="en-US" sz="32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公</a:t>
            </a:r>
            <a:r>
              <a:rPr lang="ja-JP" altLang="en-US" sz="105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 </a:t>
            </a:r>
            <a:r>
              <a:rPr lang="ja-JP" altLang="en-US" sz="32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会</a:t>
            </a:r>
            <a:r>
              <a:rPr lang="ja-JP" altLang="en-US" sz="11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 </a:t>
            </a:r>
            <a:r>
              <a:rPr lang="ja-JP" altLang="en-US" sz="32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計</a:t>
            </a:r>
            <a:r>
              <a:rPr lang="ja-JP" altLang="en-US" sz="11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 </a:t>
            </a:r>
            <a:r>
              <a:rPr lang="ja-JP" altLang="en-US" sz="32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制</a:t>
            </a:r>
            <a:r>
              <a:rPr lang="ja-JP" altLang="en-US" sz="11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 </a:t>
            </a:r>
            <a:r>
              <a:rPr lang="ja-JP" altLang="en-US" sz="32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度</a:t>
            </a:r>
            <a:r>
              <a:rPr lang="ja-JP" altLang="en-US" sz="11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 </a:t>
            </a:r>
            <a:r>
              <a:rPr lang="ja-JP" altLang="en-US" sz="32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改</a:t>
            </a:r>
            <a:r>
              <a:rPr lang="ja-JP" altLang="en-US" sz="11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 </a:t>
            </a:r>
            <a:r>
              <a:rPr lang="ja-JP" altLang="en-US" sz="3200" b="1" kern="10" dirty="0">
                <a:solidFill>
                  <a:srgbClr val="FF6600"/>
                </a:solidFill>
                <a:effectLst>
                  <a:outerShdw dist="45791" dir="2021404" algn="ctr" rotWithShape="0">
                    <a:srgbClr val="B2B2B2">
                      <a:alpha val="80000"/>
                    </a:srgbClr>
                  </a:outerShdw>
                </a:effectLst>
                <a:latin typeface="ＭＳ Ｐゴシック" panose="020B0600070205080204" pitchFamily="50" charset="-128"/>
              </a:rPr>
              <a:t>革</a:t>
            </a:r>
          </a:p>
        </p:txBody>
      </p:sp>
      <p:sp>
        <p:nvSpPr>
          <p:cNvPr id="3084" name="Text Box 15"/>
          <p:cNvSpPr txBox="1">
            <a:spLocks noChangeArrowheads="1"/>
          </p:cNvSpPr>
          <p:nvPr/>
        </p:nvSpPr>
        <p:spPr bwMode="auto">
          <a:xfrm>
            <a:off x="8801100" y="7032625"/>
            <a:ext cx="3962400" cy="94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r" defTabSz="1398588" eaLnBrk="1" hangingPunct="1">
              <a:spcBef>
                <a:spcPct val="50000"/>
              </a:spcBef>
            </a:pPr>
            <a:r>
              <a:rPr lang="ja-JP" altLang="en-US" sz="2200">
                <a:latin typeface="HG丸ｺﾞｼｯｸM-PRO" pitchFamily="50" charset="-128"/>
                <a:ea typeface="HG丸ｺﾞｼｯｸM-PRO" pitchFamily="50" charset="-128"/>
              </a:rPr>
              <a:t>於　ホテル ザ・エルシィ町田</a:t>
            </a:r>
          </a:p>
          <a:p>
            <a:pPr algn="ctr" defTabSz="1398588" eaLnBrk="1" hangingPunct="1">
              <a:spcBef>
                <a:spcPct val="50000"/>
              </a:spcBef>
            </a:pPr>
            <a:r>
              <a:rPr lang="ja-JP" altLang="en-US" sz="2200">
                <a:latin typeface="HG丸ｺﾞｼｯｸM-PRO" pitchFamily="50" charset="-128"/>
                <a:ea typeface="HG丸ｺﾞｼｯｸM-PRO" pitchFamily="50" charset="-128"/>
              </a:rPr>
              <a:t>地下</a:t>
            </a:r>
            <a:r>
              <a:rPr lang="en-US" altLang="ja-JP" sz="2200">
                <a:latin typeface="HG丸ｺﾞｼｯｸM-PRO" pitchFamily="50" charset="-128"/>
                <a:ea typeface="HG丸ｺﾞｼｯｸM-PRO" pitchFamily="50" charset="-128"/>
              </a:rPr>
              <a:t>1</a:t>
            </a:r>
            <a:r>
              <a:rPr lang="ja-JP" altLang="en-US" sz="2200">
                <a:latin typeface="HG丸ｺﾞｼｯｸM-PRO" pitchFamily="50" charset="-128"/>
                <a:ea typeface="HG丸ｺﾞｼｯｸM-PRO" pitchFamily="50" charset="-128"/>
              </a:rPr>
              <a:t>階「珊瑚」</a:t>
            </a:r>
          </a:p>
        </p:txBody>
      </p:sp>
      <p:sp>
        <p:nvSpPr>
          <p:cNvPr id="4112" name="Text Box 16"/>
          <p:cNvSpPr txBox="1">
            <a:spLocks noChangeArrowheads="1"/>
          </p:cNvSpPr>
          <p:nvPr/>
        </p:nvSpPr>
        <p:spPr bwMode="auto">
          <a:xfrm>
            <a:off x="8677275" y="6564313"/>
            <a:ext cx="4238625"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64758" dir="16878596" algn="ctr" rotWithShape="0">
                    <a:schemeClr val="bg2">
                      <a:alpha val="50000"/>
                    </a:schemeClr>
                  </a:outerShdw>
                </a:effectLst>
              </a14:hiddenEffects>
            </a:ext>
          </a:extLst>
        </p:spPr>
        <p:txBody>
          <a:bodyPr lIns="99926" tIns="49963" rIns="99926" bIns="49963">
            <a:spAutoFit/>
          </a:bodyPr>
          <a:lstStyle>
            <a:lvl1pPr defTabSz="1398588">
              <a:defRPr kumimoji="1">
                <a:solidFill>
                  <a:schemeClr val="tx1"/>
                </a:solidFill>
                <a:latin typeface="Arial" panose="020B0604020202020204" pitchFamily="34" charset="0"/>
                <a:ea typeface="ＭＳ Ｐゴシック" panose="020B0600070205080204" pitchFamily="50" charset="-128"/>
              </a:defRPr>
            </a:lvl1pPr>
            <a:lvl2pPr marL="500063" defTabSz="1398588">
              <a:defRPr kumimoji="1">
                <a:solidFill>
                  <a:schemeClr val="tx1"/>
                </a:solidFill>
                <a:latin typeface="Arial" panose="020B0604020202020204" pitchFamily="34" charset="0"/>
                <a:ea typeface="ＭＳ Ｐゴシック" panose="020B0600070205080204" pitchFamily="50" charset="-128"/>
              </a:defRPr>
            </a:lvl2pPr>
            <a:lvl3pPr marL="998538" defTabSz="1398588">
              <a:defRPr kumimoji="1">
                <a:solidFill>
                  <a:schemeClr val="tx1"/>
                </a:solidFill>
                <a:latin typeface="Arial" panose="020B0604020202020204" pitchFamily="34" charset="0"/>
                <a:ea typeface="ＭＳ Ｐゴシック" panose="020B0600070205080204" pitchFamily="50" charset="-128"/>
              </a:defRPr>
            </a:lvl3pPr>
            <a:lvl4pPr marL="1498600" defTabSz="1398588">
              <a:defRPr kumimoji="1">
                <a:solidFill>
                  <a:schemeClr val="tx1"/>
                </a:solidFill>
                <a:latin typeface="Arial" panose="020B0604020202020204" pitchFamily="34" charset="0"/>
                <a:ea typeface="ＭＳ Ｐゴシック" panose="020B0600070205080204" pitchFamily="50" charset="-128"/>
              </a:defRPr>
            </a:lvl4pPr>
            <a:lvl5pPr marL="1998663" defTabSz="1398588">
              <a:defRPr kumimoji="1">
                <a:solidFill>
                  <a:schemeClr val="tx1"/>
                </a:solidFill>
                <a:latin typeface="Arial" panose="020B0604020202020204" pitchFamily="34" charset="0"/>
                <a:ea typeface="ＭＳ Ｐゴシック" panose="020B0600070205080204" pitchFamily="50" charset="-128"/>
              </a:defRPr>
            </a:lvl5pPr>
            <a:lvl6pPr marL="2455863" defTabSz="1398588"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13063" defTabSz="1398588"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70263" defTabSz="1398588"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27463" defTabSz="1398588"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50000"/>
              </a:spcBef>
              <a:defRPr/>
            </a:pPr>
            <a:r>
              <a:rPr lang="en-US" altLang="ja-JP" sz="2600" dirty="0" smtClean="0">
                <a:effectLst>
                  <a:outerShdw blurRad="38100" dist="38100" dir="2700000" algn="tl">
                    <a:srgbClr val="C0C0C0"/>
                  </a:outerShdw>
                </a:effectLst>
                <a:latin typeface="HG丸ｺﾞｼｯｸM-PRO" panose="020F0600000000000000" pitchFamily="50" charset="-128"/>
                <a:ea typeface="HG丸ｺﾞｼｯｸM-PRO" panose="020F0600000000000000" pitchFamily="50" charset="-128"/>
              </a:rPr>
              <a:t>2014</a:t>
            </a:r>
            <a:r>
              <a:rPr lang="ja-JP" altLang="en-US" sz="2600" dirty="0" smtClean="0">
                <a:effectLst>
                  <a:outerShdw blurRad="38100" dist="38100" dir="2700000" algn="tl">
                    <a:srgbClr val="C0C0C0"/>
                  </a:outerShdw>
                </a:effectLst>
                <a:latin typeface="HG丸ｺﾞｼｯｸM-PRO" panose="020F0600000000000000" pitchFamily="50" charset="-128"/>
                <a:ea typeface="HG丸ｺﾞｼｯｸM-PRO" panose="020F0600000000000000" pitchFamily="50" charset="-128"/>
              </a:rPr>
              <a:t>年</a:t>
            </a:r>
            <a:r>
              <a:rPr lang="en-US" altLang="ja-JP" sz="2600" dirty="0" smtClean="0">
                <a:effectLst>
                  <a:outerShdw blurRad="38100" dist="38100" dir="2700000" algn="tl">
                    <a:srgbClr val="C0C0C0"/>
                  </a:outerShdw>
                </a:effectLst>
                <a:latin typeface="HG丸ｺﾞｼｯｸM-PRO" panose="020F0600000000000000" pitchFamily="50" charset="-128"/>
                <a:ea typeface="HG丸ｺﾞｼｯｸM-PRO" panose="020F0600000000000000" pitchFamily="50" charset="-128"/>
              </a:rPr>
              <a:t>11</a:t>
            </a:r>
            <a:r>
              <a:rPr lang="ja-JP" altLang="en-US" sz="2600" dirty="0" smtClean="0">
                <a:effectLst>
                  <a:outerShdw blurRad="38100" dist="38100" dir="2700000" algn="tl">
                    <a:srgbClr val="C0C0C0"/>
                  </a:outerShdw>
                </a:effectLst>
                <a:latin typeface="HG丸ｺﾞｼｯｸM-PRO" panose="020F0600000000000000" pitchFamily="50" charset="-128"/>
                <a:ea typeface="HG丸ｺﾞｼｯｸM-PRO" panose="020F0600000000000000" pitchFamily="50" charset="-128"/>
              </a:rPr>
              <a:t>月</a:t>
            </a:r>
            <a:r>
              <a:rPr lang="en-US" altLang="ja-JP" sz="2600" dirty="0" smtClean="0">
                <a:effectLst>
                  <a:outerShdw blurRad="38100" dist="38100" dir="2700000" algn="tl">
                    <a:srgbClr val="C0C0C0"/>
                  </a:outerShdw>
                </a:effectLst>
                <a:latin typeface="HG丸ｺﾞｼｯｸM-PRO" panose="020F0600000000000000" pitchFamily="50" charset="-128"/>
                <a:ea typeface="HG丸ｺﾞｼｯｸM-PRO" panose="020F0600000000000000" pitchFamily="50" charset="-128"/>
              </a:rPr>
              <a:t>12</a:t>
            </a:r>
            <a:r>
              <a:rPr lang="ja-JP" altLang="en-US" sz="2600" dirty="0" smtClean="0">
                <a:effectLst>
                  <a:outerShdw blurRad="38100" dist="38100" dir="2700000" algn="tl">
                    <a:srgbClr val="C0C0C0"/>
                  </a:outerShdw>
                </a:effectLst>
                <a:latin typeface="HG丸ｺﾞｼｯｸM-PRO" panose="020F0600000000000000" pitchFamily="50" charset="-128"/>
                <a:ea typeface="HG丸ｺﾞｼｯｸM-PRO" panose="020F0600000000000000" pitchFamily="50" charset="-128"/>
              </a:rPr>
              <a:t>日（水）</a:t>
            </a:r>
          </a:p>
        </p:txBody>
      </p:sp>
      <p:sp>
        <p:nvSpPr>
          <p:cNvPr id="3086" name="Text Box 17"/>
          <p:cNvSpPr txBox="1">
            <a:spLocks noChangeArrowheads="1"/>
          </p:cNvSpPr>
          <p:nvPr/>
        </p:nvSpPr>
        <p:spPr bwMode="auto">
          <a:xfrm>
            <a:off x="7904163" y="8312150"/>
            <a:ext cx="6497637" cy="111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200">
                <a:latin typeface="HG丸ｺﾞｼｯｸM-PRO" pitchFamily="50" charset="-128"/>
                <a:ea typeface="HG丸ｺﾞｼｯｸM-PRO" pitchFamily="50" charset="-128"/>
              </a:rPr>
              <a:t>主催：新公会計制度普及促進連絡会議</a:t>
            </a:r>
          </a:p>
          <a:p>
            <a:pPr algn="just" defTabSz="1398588" eaLnBrk="1" hangingPunct="1">
              <a:lnSpc>
                <a:spcPts val="800"/>
              </a:lnSpc>
              <a:spcBef>
                <a:spcPct val="50000"/>
              </a:spcBef>
            </a:pPr>
            <a:r>
              <a:rPr lang="ja-JP" altLang="en-US" sz="1700">
                <a:latin typeface="HG丸ｺﾞｼｯｸM-PRO" pitchFamily="50" charset="-128"/>
                <a:ea typeface="HG丸ｺﾞｼｯｸM-PRO" pitchFamily="50" charset="-128"/>
              </a:rPr>
              <a:t>　　</a:t>
            </a:r>
            <a:r>
              <a:rPr lang="ja-JP" altLang="en-US" sz="1000">
                <a:latin typeface="HG丸ｺﾞｼｯｸM-PRO" pitchFamily="50" charset="-128"/>
                <a:ea typeface="HG丸ｺﾞｼｯｸM-PRO" pitchFamily="50" charset="-128"/>
              </a:rPr>
              <a:t>（東京都、大阪府、新潟県、愛知県、東京都町田市、大阪市、東京都江戸川区、大阪府吹田市</a:t>
            </a:r>
            <a:endParaRPr lang="en-US" altLang="ja-JP" sz="1000">
              <a:latin typeface="HG丸ｺﾞｼｯｸM-PRO" pitchFamily="50" charset="-128"/>
              <a:ea typeface="HG丸ｺﾞｼｯｸM-PRO" pitchFamily="50" charset="-128"/>
            </a:endParaRPr>
          </a:p>
          <a:p>
            <a:pPr algn="just" defTabSz="1398588" eaLnBrk="1" hangingPunct="1">
              <a:spcBef>
                <a:spcPct val="50000"/>
              </a:spcBef>
            </a:pPr>
            <a:r>
              <a:rPr lang="ja-JP" altLang="en-US" sz="1000">
                <a:latin typeface="HG丸ｺﾞｼｯｸM-PRO" pitchFamily="50" charset="-128"/>
                <a:ea typeface="HG丸ｺﾞｼｯｸM-PRO" pitchFamily="50" charset="-128"/>
              </a:rPr>
              <a:t>　　　　 及び福島県郡山市）</a:t>
            </a:r>
            <a:endParaRPr lang="en-US" altLang="ja-JP" sz="1000">
              <a:latin typeface="HG丸ｺﾞｼｯｸM-PRO" pitchFamily="50" charset="-128"/>
              <a:ea typeface="HG丸ｺﾞｼｯｸM-PRO" pitchFamily="50" charset="-128"/>
            </a:endParaRPr>
          </a:p>
          <a:p>
            <a:pPr algn="just" defTabSz="1398588" eaLnBrk="1" hangingPunct="1">
              <a:lnSpc>
                <a:spcPts val="100"/>
              </a:lnSpc>
              <a:spcBef>
                <a:spcPct val="50000"/>
              </a:spcBef>
            </a:pPr>
            <a:r>
              <a:rPr lang="ja-JP" altLang="en-US" sz="1000">
                <a:latin typeface="HG丸ｺﾞｼｯｸM-PRO" pitchFamily="50" charset="-128"/>
                <a:ea typeface="HG丸ｺﾞｼｯｸM-PRO" pitchFamily="50" charset="-128"/>
              </a:rPr>
              <a:t>　　　　　　</a:t>
            </a:r>
          </a:p>
          <a:p>
            <a:pPr defTabSz="1398588" eaLnBrk="1" hangingPunct="1">
              <a:lnSpc>
                <a:spcPts val="1438"/>
              </a:lnSpc>
              <a:spcBef>
                <a:spcPct val="50000"/>
              </a:spcBef>
            </a:pPr>
            <a:r>
              <a:rPr lang="ja-JP" altLang="en-US" sz="1200">
                <a:latin typeface="HG丸ｺﾞｼｯｸM-PRO" pitchFamily="50" charset="-128"/>
                <a:ea typeface="HG丸ｺﾞｼｯｸM-PRO" pitchFamily="50" charset="-128"/>
              </a:rPr>
              <a:t>後援：日本公認会計士協会</a:t>
            </a:r>
          </a:p>
        </p:txBody>
      </p:sp>
      <p:sp>
        <p:nvSpPr>
          <p:cNvPr id="3087" name="Text Box 19"/>
          <p:cNvSpPr txBox="1">
            <a:spLocks noChangeArrowheads="1"/>
          </p:cNvSpPr>
          <p:nvPr/>
        </p:nvSpPr>
        <p:spPr bwMode="auto">
          <a:xfrm>
            <a:off x="100013" y="8674100"/>
            <a:ext cx="6667500" cy="131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600">
                <a:latin typeface="HG丸ｺﾞｼｯｸM-PRO" pitchFamily="50" charset="-128"/>
                <a:ea typeface="HG丸ｺﾞｼｯｸM-PRO" pitchFamily="50" charset="-128"/>
              </a:rPr>
              <a:t>【</a:t>
            </a:r>
            <a:r>
              <a:rPr lang="ja-JP" altLang="en-US" sz="1600">
                <a:latin typeface="HG丸ｺﾞｼｯｸM-PRO" pitchFamily="50" charset="-128"/>
                <a:ea typeface="HG丸ｺﾞｼｯｸM-PRO" pitchFamily="50" charset="-128"/>
              </a:rPr>
              <a:t>問い合わせ先</a:t>
            </a:r>
            <a:r>
              <a:rPr lang="en-US" altLang="ja-JP" sz="1600">
                <a:latin typeface="HG丸ｺﾞｼｯｸM-PRO" pitchFamily="50" charset="-128"/>
                <a:ea typeface="HG丸ｺﾞｼｯｸM-PRO" pitchFamily="50" charset="-128"/>
              </a:rPr>
              <a:t>】</a:t>
            </a:r>
          </a:p>
          <a:p>
            <a:pPr defTabSz="1398588" eaLnBrk="1" hangingPunct="1">
              <a:spcBef>
                <a:spcPct val="50000"/>
              </a:spcBef>
            </a:pPr>
            <a:r>
              <a:rPr lang="ja-JP" altLang="en-US" sz="1400">
                <a:latin typeface="ＭＳ Ｐ明朝" pitchFamily="18" charset="-128"/>
                <a:ea typeface="ＭＳ Ｐ明朝" pitchFamily="18" charset="-128"/>
              </a:rPr>
              <a:t>新公会計制度普及促進連絡会議　シンポジウム事務局</a:t>
            </a:r>
          </a:p>
          <a:p>
            <a:pPr defTabSz="1398588" eaLnBrk="1" hangingPunct="1"/>
            <a:r>
              <a:rPr lang="ja-JP" altLang="en-US" sz="1400">
                <a:latin typeface="ＭＳ Ｐ明朝" pitchFamily="18" charset="-128"/>
                <a:ea typeface="ＭＳ Ｐ明朝" pitchFamily="18" charset="-128"/>
              </a:rPr>
              <a:t>（東京都会計管理局管理部会計企画課）</a:t>
            </a:r>
          </a:p>
          <a:p>
            <a:pPr defTabSz="1398588" eaLnBrk="1" hangingPunct="1"/>
            <a:r>
              <a:rPr lang="ja-JP" altLang="en-US" sz="1400">
                <a:latin typeface="ＭＳ Ｐ明朝" pitchFamily="18" charset="-128"/>
                <a:ea typeface="ＭＳ Ｐ明朝" pitchFamily="18" charset="-128"/>
              </a:rPr>
              <a:t>〒</a:t>
            </a:r>
            <a:r>
              <a:rPr lang="en-US" altLang="ja-JP" sz="1400">
                <a:latin typeface="ＭＳ Ｐ明朝" pitchFamily="18" charset="-128"/>
                <a:ea typeface="ＭＳ Ｐ明朝" pitchFamily="18" charset="-128"/>
              </a:rPr>
              <a:t>163-8001</a:t>
            </a:r>
            <a:r>
              <a:rPr lang="ja-JP" altLang="en-US" sz="1400">
                <a:latin typeface="ＭＳ Ｐ明朝" pitchFamily="18" charset="-128"/>
                <a:ea typeface="ＭＳ Ｐ明朝" pitchFamily="18" charset="-128"/>
              </a:rPr>
              <a:t>　東京都新宿区西新宿</a:t>
            </a:r>
            <a:r>
              <a:rPr lang="en-US" altLang="ja-JP" sz="1400">
                <a:latin typeface="ＭＳ Ｐ明朝" pitchFamily="18" charset="-128"/>
                <a:ea typeface="ＭＳ Ｐ明朝" pitchFamily="18" charset="-128"/>
              </a:rPr>
              <a:t>2-8-1</a:t>
            </a:r>
            <a:r>
              <a:rPr lang="ja-JP" altLang="en-US" sz="1400">
                <a:latin typeface="ＭＳ Ｐ明朝" pitchFamily="18" charset="-128"/>
                <a:ea typeface="ＭＳ Ｐ明朝" pitchFamily="18" charset="-128"/>
              </a:rPr>
              <a:t>　東京都庁第一本庁舎</a:t>
            </a:r>
            <a:r>
              <a:rPr lang="en-US" altLang="ja-JP" sz="1400">
                <a:latin typeface="ＭＳ Ｐ明朝" pitchFamily="18" charset="-128"/>
                <a:ea typeface="ＭＳ Ｐ明朝" pitchFamily="18" charset="-128"/>
              </a:rPr>
              <a:t>12</a:t>
            </a:r>
            <a:r>
              <a:rPr lang="ja-JP" altLang="en-US" sz="1400">
                <a:latin typeface="ＭＳ Ｐ明朝" pitchFamily="18" charset="-128"/>
                <a:ea typeface="ＭＳ Ｐ明朝" pitchFamily="18" charset="-128"/>
              </a:rPr>
              <a:t>階北側</a:t>
            </a:r>
          </a:p>
          <a:p>
            <a:pPr defTabSz="1398588" eaLnBrk="1" hangingPunct="1"/>
            <a:r>
              <a:rPr lang="en-US" altLang="ja-JP" sz="1400">
                <a:latin typeface="ＭＳ Ｐ明朝" pitchFamily="18" charset="-128"/>
                <a:ea typeface="ＭＳ Ｐ明朝" pitchFamily="18" charset="-128"/>
              </a:rPr>
              <a:t>TEL:</a:t>
            </a:r>
            <a:r>
              <a:rPr lang="ja-JP" altLang="en-US" sz="1400">
                <a:latin typeface="ＭＳ Ｐ明朝" pitchFamily="18" charset="-128"/>
                <a:ea typeface="ＭＳ Ｐ明朝" pitchFamily="18" charset="-128"/>
              </a:rPr>
              <a:t>　</a:t>
            </a:r>
            <a:r>
              <a:rPr lang="en-US" altLang="ja-JP" sz="1400">
                <a:latin typeface="ＭＳ Ｐ明朝" pitchFamily="18" charset="-128"/>
                <a:ea typeface="ＭＳ Ｐ明朝" pitchFamily="18" charset="-128"/>
              </a:rPr>
              <a:t>03-5320-5964</a:t>
            </a:r>
            <a:r>
              <a:rPr lang="ja-JP" altLang="en-US" sz="1400">
                <a:latin typeface="ＭＳ Ｐ明朝" pitchFamily="18" charset="-128"/>
                <a:ea typeface="ＭＳ Ｐ明朝" pitchFamily="18" charset="-128"/>
              </a:rPr>
              <a:t>（直通）  </a:t>
            </a:r>
            <a:r>
              <a:rPr lang="en-US" altLang="ja-JP" sz="1400">
                <a:latin typeface="ＭＳ Ｐ明朝" pitchFamily="18" charset="-128"/>
                <a:ea typeface="ＭＳ Ｐ明朝" pitchFamily="18" charset="-128"/>
              </a:rPr>
              <a:t>E-MAIL</a:t>
            </a:r>
            <a:r>
              <a:rPr lang="ja-JP" altLang="en-US" sz="1400">
                <a:latin typeface="ＭＳ Ｐ明朝" pitchFamily="18" charset="-128"/>
                <a:ea typeface="ＭＳ Ｐ明朝" pitchFamily="18" charset="-128"/>
              </a:rPr>
              <a:t>： </a:t>
            </a:r>
            <a:r>
              <a:rPr lang="en-US" altLang="ja-JP" sz="1400">
                <a:latin typeface="ＭＳ Ｐ明朝" pitchFamily="18" charset="-128"/>
                <a:ea typeface="ＭＳ Ｐ明朝" pitchFamily="18" charset="-128"/>
              </a:rPr>
              <a:t>S0000539@section.metro.tokyo.jp</a:t>
            </a:r>
          </a:p>
        </p:txBody>
      </p:sp>
      <p:sp>
        <p:nvSpPr>
          <p:cNvPr id="3088" name="Text Box 21"/>
          <p:cNvSpPr txBox="1">
            <a:spLocks noChangeArrowheads="1"/>
          </p:cNvSpPr>
          <p:nvPr/>
        </p:nvSpPr>
        <p:spPr bwMode="auto">
          <a:xfrm>
            <a:off x="266700" y="239713"/>
            <a:ext cx="6000750" cy="403225"/>
          </a:xfrm>
          <a:prstGeom prst="rect">
            <a:avLst/>
          </a:prstGeom>
          <a:solidFill>
            <a:srgbClr val="648AB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2000" b="1">
                <a:solidFill>
                  <a:schemeClr val="bg1"/>
                </a:solidFill>
                <a:latin typeface="HG丸ｺﾞｼｯｸM-PRO" pitchFamily="50" charset="-128"/>
                <a:ea typeface="HG丸ｺﾞｼｯｸM-PRO" pitchFamily="50" charset="-128"/>
              </a:rPr>
              <a:t>会場案内図</a:t>
            </a:r>
          </a:p>
        </p:txBody>
      </p:sp>
      <p:sp>
        <p:nvSpPr>
          <p:cNvPr id="3089" name="AutoShape 23"/>
          <p:cNvSpPr>
            <a:spLocks noChangeArrowheads="1"/>
          </p:cNvSpPr>
          <p:nvPr/>
        </p:nvSpPr>
        <p:spPr bwMode="auto">
          <a:xfrm>
            <a:off x="71438" y="6564313"/>
            <a:ext cx="6519862" cy="2133600"/>
          </a:xfrm>
          <a:prstGeom prst="roundRect">
            <a:avLst>
              <a:gd name="adj" fmla="val 7093"/>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1398588" eaLnBrk="1" hangingPunct="1"/>
            <a:endParaRPr lang="en-US" altLang="ja-JP" sz="1200">
              <a:ea typeface="ＭＳ Ｐ明朝" pitchFamily="18" charset="-128"/>
            </a:endParaRPr>
          </a:p>
          <a:p>
            <a:pPr defTabSz="1398588" eaLnBrk="1" hangingPunct="1"/>
            <a:r>
              <a:rPr lang="ja-JP" altLang="en-US" sz="1200">
                <a:latin typeface="ＭＳ 明朝" pitchFamily="17" charset="-128"/>
                <a:ea typeface="ＭＳ 明朝" pitchFamily="17" charset="-128"/>
              </a:rPr>
              <a:t>・ 会場内は大変混雑いたします。お席は空けずに前からお座りいただき、手荷物を空いた</a:t>
            </a:r>
          </a:p>
          <a:p>
            <a:pPr defTabSz="1398588" eaLnBrk="1" hangingPunct="1"/>
            <a:r>
              <a:rPr lang="ja-JP" altLang="en-US" sz="1200">
                <a:latin typeface="ＭＳ 明朝" pitchFamily="17" charset="-128"/>
                <a:ea typeface="ＭＳ 明朝" pitchFamily="17" charset="-128"/>
              </a:rPr>
              <a:t>　 席に置かないようお願いいたします。（クロークをご利用下さい）</a:t>
            </a:r>
          </a:p>
          <a:p>
            <a:pPr defTabSz="1398588" eaLnBrk="1" hangingPunct="1"/>
            <a:r>
              <a:rPr lang="ja-JP" altLang="en-US" sz="1200">
                <a:latin typeface="ＭＳ 明朝" pitchFamily="17" charset="-128"/>
                <a:ea typeface="ＭＳ 明朝" pitchFamily="17" charset="-128"/>
              </a:rPr>
              <a:t>・ 会場内では、写真撮影・録画・録音、いずれもご遠慮ください。</a:t>
            </a:r>
          </a:p>
          <a:p>
            <a:pPr defTabSz="1398588" eaLnBrk="1" hangingPunct="1"/>
            <a:r>
              <a:rPr lang="ja-JP" altLang="en-US" sz="1200">
                <a:latin typeface="ＭＳ 明朝" pitchFamily="17" charset="-128"/>
                <a:ea typeface="ＭＳ 明朝" pitchFamily="17" charset="-128"/>
              </a:rPr>
              <a:t>・ プログラム中、携帯電話の電源をお切りいただくか、マナーモードにセットしていただ</a:t>
            </a:r>
          </a:p>
          <a:p>
            <a:pPr defTabSz="1398588" eaLnBrk="1" hangingPunct="1"/>
            <a:r>
              <a:rPr lang="ja-JP" altLang="en-US" sz="1200">
                <a:latin typeface="ＭＳ 明朝" pitchFamily="17" charset="-128"/>
                <a:ea typeface="ＭＳ 明朝" pitchFamily="17" charset="-128"/>
              </a:rPr>
              <a:t>　 きますようお願いいたします。</a:t>
            </a:r>
          </a:p>
          <a:p>
            <a:pPr defTabSz="1398588" eaLnBrk="1" hangingPunct="1"/>
            <a:r>
              <a:rPr lang="ja-JP" altLang="en-US" sz="1200">
                <a:latin typeface="ＭＳ 明朝" pitchFamily="17" charset="-128"/>
                <a:ea typeface="ＭＳ 明朝" pitchFamily="17" charset="-128"/>
              </a:rPr>
              <a:t>・ 会場内での飲食はご遠慮ください。</a:t>
            </a:r>
          </a:p>
          <a:p>
            <a:pPr defTabSz="1398588" eaLnBrk="1" hangingPunct="1"/>
            <a:r>
              <a:rPr lang="ja-JP" altLang="en-US" sz="1200">
                <a:latin typeface="ＭＳ 明朝" pitchFamily="17" charset="-128"/>
                <a:ea typeface="ＭＳ 明朝" pitchFamily="17" charset="-128"/>
              </a:rPr>
              <a:t>・ 喫煙所は、地下１階所定の場所をご利用ください。</a:t>
            </a:r>
          </a:p>
          <a:p>
            <a:pPr defTabSz="1398588" eaLnBrk="1" hangingPunct="1"/>
            <a:r>
              <a:rPr lang="ja-JP" altLang="en-US" sz="1200">
                <a:latin typeface="ＭＳ 明朝" pitchFamily="17" charset="-128"/>
                <a:ea typeface="ＭＳ 明朝" pitchFamily="17" charset="-128"/>
              </a:rPr>
              <a:t>・ プログラム中、具合の悪くなった方は、お近くの係員へお声かけください。</a:t>
            </a:r>
            <a:endParaRPr lang="en-US" altLang="ja-JP" sz="1200">
              <a:latin typeface="ＭＳ 明朝" pitchFamily="17" charset="-128"/>
              <a:ea typeface="ＭＳ 明朝" pitchFamily="17" charset="-128"/>
            </a:endParaRPr>
          </a:p>
          <a:p>
            <a:pPr defTabSz="1398588" eaLnBrk="1" hangingPunct="1"/>
            <a:r>
              <a:rPr lang="ja-JP" altLang="en-US" sz="1200">
                <a:latin typeface="ＭＳ 明朝" pitchFamily="17" charset="-128"/>
                <a:ea typeface="ＭＳ 明朝" pitchFamily="17" charset="-128"/>
              </a:rPr>
              <a:t>・ 化粧室は１階にもありますのでご利用ください。</a:t>
            </a:r>
          </a:p>
        </p:txBody>
      </p:sp>
      <p:sp>
        <p:nvSpPr>
          <p:cNvPr id="3090" name="Text Box 22"/>
          <p:cNvSpPr txBox="1">
            <a:spLocks noChangeArrowheads="1"/>
          </p:cNvSpPr>
          <p:nvPr/>
        </p:nvSpPr>
        <p:spPr bwMode="auto">
          <a:xfrm>
            <a:off x="190500" y="6335713"/>
            <a:ext cx="2244725" cy="4032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2000" b="1">
                <a:solidFill>
                  <a:srgbClr val="0000FF"/>
                </a:solidFill>
                <a:latin typeface="HG丸ｺﾞｼｯｸM-PRO" pitchFamily="50" charset="-128"/>
                <a:ea typeface="HG丸ｺﾞｼｯｸM-PRO" pitchFamily="50" charset="-128"/>
              </a:rPr>
              <a:t>会場内での諸注意</a:t>
            </a:r>
          </a:p>
        </p:txBody>
      </p:sp>
      <p:sp>
        <p:nvSpPr>
          <p:cNvPr id="3091" name="Rectangle 65"/>
          <p:cNvSpPr>
            <a:spLocks noChangeArrowheads="1"/>
          </p:cNvSpPr>
          <p:nvPr/>
        </p:nvSpPr>
        <p:spPr bwMode="auto">
          <a:xfrm>
            <a:off x="4686300" y="714375"/>
            <a:ext cx="1017588"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1398588" eaLnBrk="1" hangingPunct="1"/>
            <a:r>
              <a:rPr lang="ja-JP" altLang="en-US" sz="2000" b="1"/>
              <a:t>地下１階</a:t>
            </a:r>
          </a:p>
        </p:txBody>
      </p:sp>
      <p:sp>
        <p:nvSpPr>
          <p:cNvPr id="3092" name="Rectangle 68"/>
          <p:cNvSpPr>
            <a:spLocks noChangeArrowheads="1"/>
          </p:cNvSpPr>
          <p:nvPr/>
        </p:nvSpPr>
        <p:spPr bwMode="auto">
          <a:xfrm>
            <a:off x="3267075" y="5213350"/>
            <a:ext cx="60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1398588" eaLnBrk="1" hangingPunct="1"/>
            <a:r>
              <a:rPr lang="ja-JP" altLang="en-US" sz="2000" b="1"/>
              <a:t>１ 階</a:t>
            </a:r>
          </a:p>
        </p:txBody>
      </p:sp>
      <p:sp>
        <p:nvSpPr>
          <p:cNvPr id="34" name="WordArt 12"/>
          <p:cNvSpPr>
            <a:spLocks noChangeArrowheads="1" noChangeShapeType="1" noTextEdit="1"/>
          </p:cNvSpPr>
          <p:nvPr/>
        </p:nvSpPr>
        <p:spPr bwMode="auto">
          <a:xfrm>
            <a:off x="8267700" y="2784764"/>
            <a:ext cx="5181600" cy="5791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1" hangingPunct="1">
              <a:defRPr/>
            </a:pPr>
            <a:r>
              <a:rPr lang="ja-JP" altLang="en-US" sz="3200" b="1" kern="10" dirty="0">
                <a:solidFill>
                  <a:srgbClr val="FF6600"/>
                </a:solidFill>
                <a:effectLst>
                  <a:outerShdw blurRad="38100" dist="38100" dir="2700000" algn="tl">
                    <a:srgbClr val="000000">
                      <a:alpha val="43137"/>
                    </a:srgbClr>
                  </a:outerShdw>
                </a:effectLst>
                <a:latin typeface="ＭＳ Ｐゴシック" panose="020B0600070205080204" pitchFamily="50" charset="-128"/>
              </a:rPr>
              <a:t>シンポジウム</a:t>
            </a:r>
            <a:r>
              <a:rPr lang="ja-JP" altLang="en-US" sz="1100" b="1" kern="10" dirty="0">
                <a:solidFill>
                  <a:srgbClr val="FF6600"/>
                </a:solidFill>
                <a:effectLst>
                  <a:outerShdw blurRad="38100" dist="38100" dir="2700000" algn="tl">
                    <a:srgbClr val="000000">
                      <a:alpha val="43137"/>
                    </a:srgbClr>
                  </a:outerShdw>
                </a:effectLst>
                <a:latin typeface="ＭＳ Ｐゴシック" panose="020B0600070205080204" pitchFamily="50" charset="-128"/>
              </a:rPr>
              <a:t> </a:t>
            </a:r>
            <a:r>
              <a:rPr lang="en-US" altLang="ja-JP" sz="3200" b="1" kern="10" dirty="0">
                <a:solidFill>
                  <a:srgbClr val="FF6600"/>
                </a:solidFill>
                <a:effectLst>
                  <a:outerShdw blurRad="38100" dist="38100" dir="2700000" algn="tl">
                    <a:srgbClr val="000000">
                      <a:alpha val="43137"/>
                    </a:srgbClr>
                  </a:outerShdw>
                </a:effectLst>
                <a:latin typeface="ＭＳ Ｐゴシック" panose="020B0600070205080204" pitchFamily="50" charset="-128"/>
              </a:rPr>
              <a:t>2014</a:t>
            </a:r>
            <a:endParaRPr lang="ja-JP" altLang="en-US" sz="3200" b="1" kern="10" dirty="0">
              <a:solidFill>
                <a:srgbClr val="FF6600"/>
              </a:solidFill>
              <a:effectLst>
                <a:outerShdw blurRad="38100" dist="38100" dir="2700000" algn="tl">
                  <a:srgbClr val="000000">
                    <a:alpha val="43137"/>
                  </a:srgbClr>
                </a:outerShdw>
              </a:effectLst>
              <a:latin typeface="ＭＳ Ｐゴシック" panose="020B0600070205080204" pitchFamily="50" charset="-128"/>
            </a:endParaRPr>
          </a:p>
        </p:txBody>
      </p:sp>
      <p:sp>
        <p:nvSpPr>
          <p:cNvPr id="2" name="角丸四角形 1"/>
          <p:cNvSpPr/>
          <p:nvPr/>
        </p:nvSpPr>
        <p:spPr bwMode="auto">
          <a:xfrm>
            <a:off x="8018463" y="3571875"/>
            <a:ext cx="5659437" cy="1011238"/>
          </a:xfrm>
          <a:prstGeom prst="roundRect">
            <a:avLst>
              <a:gd name="adj" fmla="val 10730"/>
            </a:avLst>
          </a:prstGeom>
          <a:solidFill>
            <a:srgbClr val="648AB8"/>
          </a:solidFill>
          <a:ln w="9525" cap="flat" cmpd="sng" algn="ctr">
            <a:noFill/>
            <a:prstDash val="solid"/>
            <a:round/>
            <a:headEnd type="none" w="med" len="med"/>
            <a:tailEnd type="none" w="med" len="med"/>
          </a:ln>
          <a:effectLst/>
        </p:spPr>
        <p:txBody>
          <a:bodyPr/>
          <a:lstStyle/>
          <a:p>
            <a:pPr algn="ctr" defTabSz="1398588" eaLnBrk="1" hangingPunct="1">
              <a:defRPr/>
            </a:pPr>
            <a:r>
              <a:rPr lang="ja-JP" altLang="en-US" b="1" spc="1150" dirty="0">
                <a:solidFill>
                  <a:srgbClr val="FFFFFF"/>
                </a:solidFill>
                <a:effectLst>
                  <a:outerShdw blurRad="50800" dist="38100" dir="2700000" algn="tl" rotWithShape="0">
                    <a:prstClr val="black">
                      <a:alpha val="40000"/>
                    </a:prstClr>
                  </a:outerShdw>
                </a:effectLst>
                <a:latin typeface="Arial" panose="020B0604020202020204" pitchFamily="34" charset="0"/>
              </a:rPr>
              <a:t>制度導入のノウハウと</a:t>
            </a:r>
            <a:endParaRPr lang="en-US" altLang="ja-JP" b="1" spc="1150" dirty="0">
              <a:solidFill>
                <a:srgbClr val="FFFFFF"/>
              </a:solidFill>
              <a:effectLst>
                <a:outerShdw blurRad="50800" dist="38100" dir="2700000" algn="tl" rotWithShape="0">
                  <a:prstClr val="black">
                    <a:alpha val="40000"/>
                  </a:prstClr>
                </a:outerShdw>
              </a:effectLst>
              <a:latin typeface="Arial" panose="020B0604020202020204" pitchFamily="34" charset="0"/>
            </a:endParaRPr>
          </a:p>
          <a:p>
            <a:pPr defTabSz="1398588" eaLnBrk="1" hangingPunct="1">
              <a:defRPr/>
            </a:pPr>
            <a:r>
              <a:rPr lang="ja-JP" altLang="en-US" b="1" dirty="0">
                <a:solidFill>
                  <a:srgbClr val="FFFFFF"/>
                </a:solidFill>
                <a:effectLst>
                  <a:outerShdw blurRad="50800" dist="38100" dir="2700000" algn="tl" rotWithShape="0">
                    <a:prstClr val="black">
                      <a:alpha val="40000"/>
                    </a:prstClr>
                  </a:outerShdw>
                </a:effectLst>
                <a:latin typeface="Arial" panose="020B0604020202020204" pitchFamily="34" charset="0"/>
              </a:rPr>
              <a:t>   自治体マネジメントにおける活用</a:t>
            </a:r>
          </a:p>
        </p:txBody>
      </p:sp>
      <p:pic>
        <p:nvPicPr>
          <p:cNvPr id="3095" name="図 11"/>
          <p:cNvPicPr>
            <a:picLocks noChangeAspect="1"/>
          </p:cNvPicPr>
          <p:nvPr/>
        </p:nvPicPr>
        <p:blipFill>
          <a:blip r:embed="rId4">
            <a:extLst>
              <a:ext uri="{28A0092B-C50C-407E-A947-70E740481C1C}">
                <a14:useLocalDpi xmlns:a14="http://schemas.microsoft.com/office/drawing/2010/main" val="0"/>
              </a:ext>
            </a:extLst>
          </a:blip>
          <a:srcRect l="25819" t="26765" r="42657" b="31976"/>
          <a:stretch>
            <a:fillRect/>
          </a:stretch>
        </p:blipFill>
        <p:spPr bwMode="auto">
          <a:xfrm>
            <a:off x="4076700" y="4297363"/>
            <a:ext cx="2514600"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6" name="正方形/長方形 47"/>
          <p:cNvSpPr>
            <a:spLocks noChangeArrowheads="1"/>
          </p:cNvSpPr>
          <p:nvPr/>
        </p:nvSpPr>
        <p:spPr bwMode="auto">
          <a:xfrm>
            <a:off x="4373563" y="4278313"/>
            <a:ext cx="677862" cy="17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p>
            <a:pPr algn="dist" defTabSz="1398588" eaLnBrk="1" hangingPunct="1"/>
            <a:r>
              <a:rPr lang="ja-JP" altLang="en-US" sz="1200"/>
              <a:t>フロント</a:t>
            </a:r>
          </a:p>
        </p:txBody>
      </p:sp>
      <p:sp>
        <p:nvSpPr>
          <p:cNvPr id="3097" name="Line 71"/>
          <p:cNvSpPr>
            <a:spLocks noChangeShapeType="1"/>
          </p:cNvSpPr>
          <p:nvPr/>
        </p:nvSpPr>
        <p:spPr bwMode="auto">
          <a:xfrm>
            <a:off x="5741988" y="5303838"/>
            <a:ext cx="503237"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3098" name="直線矢印コネクタ 34"/>
          <p:cNvCxnSpPr>
            <a:cxnSpLocks noChangeShapeType="1"/>
          </p:cNvCxnSpPr>
          <p:nvPr/>
        </p:nvCxnSpPr>
        <p:spPr bwMode="auto">
          <a:xfrm>
            <a:off x="4179888" y="5218113"/>
            <a:ext cx="0" cy="722312"/>
          </a:xfrm>
          <a:prstGeom prst="straightConnector1">
            <a:avLst/>
          </a:prstGeom>
          <a:noFill/>
          <a:ln w="38100" algn="ctr">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0" name="正方形/長方形 49"/>
          <p:cNvSpPr/>
          <p:nvPr/>
        </p:nvSpPr>
        <p:spPr bwMode="auto">
          <a:xfrm>
            <a:off x="5122863" y="4965700"/>
            <a:ext cx="1022350" cy="173038"/>
          </a:xfrm>
          <a:prstGeom prst="rect">
            <a:avLst/>
          </a:prstGeom>
          <a:solidFill>
            <a:schemeClr val="bg1"/>
          </a:solidFill>
          <a:ln w="9525" cap="flat" cmpd="sng" algn="ctr">
            <a:solidFill>
              <a:schemeClr val="bg2">
                <a:lumMod val="50000"/>
              </a:schemeClr>
            </a:solidFill>
            <a:prstDash val="solid"/>
            <a:round/>
            <a:headEnd type="none" w="med" len="med"/>
            <a:tailEnd type="none" w="med" len="med"/>
          </a:ln>
          <a:effectLst/>
          <a:extLst/>
        </p:spPr>
        <p:txBody>
          <a:bodyPr anchor="ctr"/>
          <a:lstStyle/>
          <a:p>
            <a:pPr algn="ctr" defTabSz="1398588" eaLnBrk="1" hangingPunct="1">
              <a:defRPr/>
            </a:pPr>
            <a:r>
              <a:rPr lang="ja-JP" altLang="en-US" sz="1200" dirty="0">
                <a:latin typeface="Arial" panose="020B0604020202020204" pitchFamily="34" charset="0"/>
              </a:rPr>
              <a:t>エレベーター</a:t>
            </a:r>
          </a:p>
        </p:txBody>
      </p:sp>
      <p:cxnSp>
        <p:nvCxnSpPr>
          <p:cNvPr id="3100" name="直線矢印コネクタ 55"/>
          <p:cNvCxnSpPr>
            <a:cxnSpLocks noChangeShapeType="1"/>
          </p:cNvCxnSpPr>
          <p:nvPr/>
        </p:nvCxnSpPr>
        <p:spPr bwMode="auto">
          <a:xfrm>
            <a:off x="1435100" y="1931988"/>
            <a:ext cx="0" cy="1646237"/>
          </a:xfrm>
          <a:prstGeom prst="straightConnector1">
            <a:avLst/>
          </a:prstGeom>
          <a:noFill/>
          <a:ln w="38100" algn="ctr">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01" name="正方形/長方形 58"/>
          <p:cNvSpPr>
            <a:spLocks noChangeArrowheads="1"/>
          </p:cNvSpPr>
          <p:nvPr/>
        </p:nvSpPr>
        <p:spPr bwMode="auto">
          <a:xfrm>
            <a:off x="5122863" y="4181475"/>
            <a:ext cx="1468437" cy="192088"/>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p>
            <a:pPr algn="ctr" defTabSz="1398588" eaLnBrk="1" hangingPunct="1"/>
            <a:endParaRPr lang="ja-JP" altLang="en-US" sz="700"/>
          </a:p>
        </p:txBody>
      </p:sp>
      <p:sp>
        <p:nvSpPr>
          <p:cNvPr id="3102" name="正方形/長方形 59"/>
          <p:cNvSpPr>
            <a:spLocks noChangeArrowheads="1"/>
          </p:cNvSpPr>
          <p:nvPr/>
        </p:nvSpPr>
        <p:spPr bwMode="auto">
          <a:xfrm>
            <a:off x="511175" y="3522663"/>
            <a:ext cx="7461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p>
            <a:pPr algn="ctr" defTabSz="1398588" eaLnBrk="1" hangingPunct="1"/>
            <a:r>
              <a:rPr lang="ja-JP" altLang="en-US" sz="1200" b="1">
                <a:solidFill>
                  <a:srgbClr val="FF0000"/>
                </a:solidFill>
              </a:rPr>
              <a:t>化 粧 室</a:t>
            </a:r>
          </a:p>
        </p:txBody>
      </p:sp>
      <p:sp>
        <p:nvSpPr>
          <p:cNvPr id="3103" name="正方形/長方形 60"/>
          <p:cNvSpPr>
            <a:spLocks noChangeArrowheads="1"/>
          </p:cNvSpPr>
          <p:nvPr/>
        </p:nvSpPr>
        <p:spPr bwMode="auto">
          <a:xfrm>
            <a:off x="5829300" y="5416550"/>
            <a:ext cx="762000"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p>
            <a:pPr algn="ctr" defTabSz="1398588" eaLnBrk="1" hangingPunct="1"/>
            <a:r>
              <a:rPr lang="ja-JP" altLang="en-US" sz="1000" b="1">
                <a:solidFill>
                  <a:srgbClr val="FF0000"/>
                </a:solidFill>
              </a:rPr>
              <a:t>化粧室</a:t>
            </a:r>
          </a:p>
        </p:txBody>
      </p:sp>
      <p:sp>
        <p:nvSpPr>
          <p:cNvPr id="3104" name="正方形/長方形 61"/>
          <p:cNvSpPr>
            <a:spLocks noChangeArrowheads="1"/>
          </p:cNvSpPr>
          <p:nvPr/>
        </p:nvSpPr>
        <p:spPr bwMode="auto">
          <a:xfrm>
            <a:off x="1206500" y="695325"/>
            <a:ext cx="1468438" cy="403225"/>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p>
            <a:pPr algn="ctr" defTabSz="1398588" eaLnBrk="1" hangingPunct="1"/>
            <a:endParaRPr lang="ja-JP" altLang="en-US" sz="700"/>
          </a:p>
        </p:txBody>
      </p:sp>
      <p:sp>
        <p:nvSpPr>
          <p:cNvPr id="3105" name="正方形/長方形 47"/>
          <p:cNvSpPr>
            <a:spLocks noChangeArrowheads="1"/>
          </p:cNvSpPr>
          <p:nvPr/>
        </p:nvSpPr>
        <p:spPr bwMode="auto">
          <a:xfrm>
            <a:off x="4373563" y="6354763"/>
            <a:ext cx="95408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p>
            <a:pPr algn="dist" defTabSz="1398588" eaLnBrk="1" hangingPunct="1"/>
            <a:r>
              <a:rPr lang="ja-JP" altLang="en-US" sz="1200"/>
              <a:t>正面出入口</a:t>
            </a:r>
          </a:p>
        </p:txBody>
      </p:sp>
      <p:cxnSp>
        <p:nvCxnSpPr>
          <p:cNvPr id="3106" name="直線矢印コネクタ 34"/>
          <p:cNvCxnSpPr>
            <a:cxnSpLocks noChangeShapeType="1"/>
          </p:cNvCxnSpPr>
          <p:nvPr/>
        </p:nvCxnSpPr>
        <p:spPr bwMode="auto">
          <a:xfrm>
            <a:off x="4816475" y="5813425"/>
            <a:ext cx="0" cy="569913"/>
          </a:xfrm>
          <a:prstGeom prst="straightConnector1">
            <a:avLst/>
          </a:prstGeom>
          <a:noFill/>
          <a:ln w="38100" algn="ctr">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07" name="直線矢印コネクタ 35"/>
          <p:cNvCxnSpPr>
            <a:cxnSpLocks noChangeShapeType="1"/>
          </p:cNvCxnSpPr>
          <p:nvPr/>
        </p:nvCxnSpPr>
        <p:spPr bwMode="auto">
          <a:xfrm>
            <a:off x="4208463" y="4098925"/>
            <a:ext cx="0" cy="569913"/>
          </a:xfrm>
          <a:prstGeom prst="straightConnector1">
            <a:avLst/>
          </a:prstGeom>
          <a:noFill/>
          <a:ln w="38100" algn="ctr">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08" name="正方形/長方形 47"/>
          <p:cNvSpPr>
            <a:spLocks noChangeArrowheads="1"/>
          </p:cNvSpPr>
          <p:nvPr/>
        </p:nvSpPr>
        <p:spPr bwMode="auto">
          <a:xfrm>
            <a:off x="3619500" y="4278313"/>
            <a:ext cx="641350"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p>
            <a:pPr algn="dist" defTabSz="1398588" eaLnBrk="1" hangingPunct="1"/>
            <a:r>
              <a:rPr lang="ja-JP" altLang="en-US" sz="1200"/>
              <a:t>出入口</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266700" y="95250"/>
            <a:ext cx="6705600" cy="525463"/>
          </a:xfrm>
          <a:prstGeom prst="rect">
            <a:avLst/>
          </a:prstGeom>
          <a:solidFill>
            <a:srgbClr val="648AB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2800" b="1">
                <a:solidFill>
                  <a:schemeClr val="bg1"/>
                </a:solidFill>
                <a:latin typeface="HG丸ｺﾞｼｯｸM-PRO" pitchFamily="50" charset="-128"/>
                <a:ea typeface="HG丸ｺﾞｼｯｸM-PRO" pitchFamily="50" charset="-128"/>
              </a:rPr>
              <a:t>プ ロ グ ラ ム</a:t>
            </a:r>
          </a:p>
        </p:txBody>
      </p:sp>
      <p:sp>
        <p:nvSpPr>
          <p:cNvPr id="5123" name="Text Box 6"/>
          <p:cNvSpPr txBox="1">
            <a:spLocks noChangeArrowheads="1"/>
          </p:cNvSpPr>
          <p:nvPr/>
        </p:nvSpPr>
        <p:spPr bwMode="auto">
          <a:xfrm>
            <a:off x="342900" y="923925"/>
            <a:ext cx="6400800" cy="280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12</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30</a:t>
            </a:r>
            <a:r>
              <a:rPr lang="ja-JP" altLang="en-US" sz="1200">
                <a:latin typeface="HG丸ｺﾞｼｯｸM-PRO" pitchFamily="50" charset="-128"/>
                <a:ea typeface="HG丸ｺﾞｼｯｸM-PRO" pitchFamily="50" charset="-128"/>
              </a:rPr>
              <a:t>　（開場）</a:t>
            </a:r>
          </a:p>
        </p:txBody>
      </p:sp>
      <p:sp>
        <p:nvSpPr>
          <p:cNvPr id="5124" name="Line 7"/>
          <p:cNvSpPr>
            <a:spLocks noChangeShapeType="1"/>
          </p:cNvSpPr>
          <p:nvPr/>
        </p:nvSpPr>
        <p:spPr bwMode="auto">
          <a:xfrm>
            <a:off x="419100" y="1279525"/>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5" name="Text Box 10"/>
          <p:cNvSpPr txBox="1">
            <a:spLocks noChangeArrowheads="1"/>
          </p:cNvSpPr>
          <p:nvPr/>
        </p:nvSpPr>
        <p:spPr bwMode="auto">
          <a:xfrm>
            <a:off x="342900" y="1343025"/>
            <a:ext cx="6400800" cy="280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13</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30</a:t>
            </a:r>
            <a:r>
              <a:rPr lang="ja-JP" altLang="en-US" sz="1200">
                <a:latin typeface="HG丸ｺﾞｼｯｸM-PRO" pitchFamily="50" charset="-128"/>
                <a:ea typeface="HG丸ｺﾞｼｯｸM-PRO" pitchFamily="50" charset="-128"/>
              </a:rPr>
              <a:t>　（開演）</a:t>
            </a:r>
          </a:p>
        </p:txBody>
      </p:sp>
      <p:sp>
        <p:nvSpPr>
          <p:cNvPr id="5126" name="Line 11"/>
          <p:cNvSpPr>
            <a:spLocks noChangeShapeType="1"/>
          </p:cNvSpPr>
          <p:nvPr/>
        </p:nvSpPr>
        <p:spPr bwMode="auto">
          <a:xfrm>
            <a:off x="419100" y="1711325"/>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7" name="Text Box 13"/>
          <p:cNvSpPr txBox="1">
            <a:spLocks noChangeArrowheads="1"/>
          </p:cNvSpPr>
          <p:nvPr/>
        </p:nvSpPr>
        <p:spPr bwMode="auto">
          <a:xfrm>
            <a:off x="342900" y="1724025"/>
            <a:ext cx="6400800" cy="31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13</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30</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13</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35</a:t>
            </a:r>
            <a:r>
              <a:rPr lang="ja-JP" altLang="en-US" sz="1200">
                <a:latin typeface="HG丸ｺﾞｼｯｸM-PRO" pitchFamily="50" charset="-128"/>
                <a:ea typeface="HG丸ｺﾞｼｯｸM-PRO" pitchFamily="50" charset="-128"/>
              </a:rPr>
              <a:t>　</a:t>
            </a:r>
            <a:r>
              <a:rPr lang="ja-JP" altLang="en-US" sz="1400">
                <a:latin typeface="HG丸ｺﾞｼｯｸM-PRO" pitchFamily="50" charset="-128"/>
                <a:ea typeface="HG丸ｺﾞｼｯｸM-PRO" pitchFamily="50" charset="-128"/>
              </a:rPr>
              <a:t>主催者代表挨拶</a:t>
            </a:r>
          </a:p>
        </p:txBody>
      </p:sp>
      <p:sp>
        <p:nvSpPr>
          <p:cNvPr id="5128" name="Line 14"/>
          <p:cNvSpPr>
            <a:spLocks noChangeShapeType="1"/>
          </p:cNvSpPr>
          <p:nvPr/>
        </p:nvSpPr>
        <p:spPr bwMode="auto">
          <a:xfrm>
            <a:off x="419100" y="2397125"/>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9" name="Text Box 19"/>
          <p:cNvSpPr txBox="1">
            <a:spLocks noChangeArrowheads="1"/>
          </p:cNvSpPr>
          <p:nvPr/>
        </p:nvSpPr>
        <p:spPr bwMode="auto">
          <a:xfrm>
            <a:off x="952500" y="1990725"/>
            <a:ext cx="6000750"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r" defTabSz="1398588" eaLnBrk="1" hangingPunct="1">
              <a:spcBef>
                <a:spcPct val="50000"/>
              </a:spcBef>
            </a:pPr>
            <a:r>
              <a:rPr lang="ja-JP" altLang="en-US" sz="1200">
                <a:ea typeface="HG丸ｺﾞｼｯｸM-PRO" pitchFamily="50" charset="-128"/>
              </a:rPr>
              <a:t>東京都会計管理局長　　</a:t>
            </a:r>
            <a:r>
              <a:rPr lang="ja-JP" altLang="en-US" sz="1600">
                <a:latin typeface="HG丸ｺﾞｼｯｸM-PRO" pitchFamily="50" charset="-128"/>
                <a:ea typeface="HG丸ｺﾞｼｯｸM-PRO" pitchFamily="50" charset="-128"/>
              </a:rPr>
              <a:t>塚本　直之</a:t>
            </a:r>
          </a:p>
        </p:txBody>
      </p:sp>
      <p:sp>
        <p:nvSpPr>
          <p:cNvPr id="5130" name="Text Box 29"/>
          <p:cNvSpPr txBox="1">
            <a:spLocks noChangeArrowheads="1"/>
          </p:cNvSpPr>
          <p:nvPr/>
        </p:nvSpPr>
        <p:spPr bwMode="auto">
          <a:xfrm>
            <a:off x="7353300" y="87313"/>
            <a:ext cx="6805613" cy="531812"/>
          </a:xfrm>
          <a:prstGeom prst="rect">
            <a:avLst/>
          </a:prstGeom>
          <a:solidFill>
            <a:srgbClr val="648AB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2800" b="1">
                <a:solidFill>
                  <a:schemeClr val="bg1"/>
                </a:solidFill>
                <a:latin typeface="HG丸ｺﾞｼｯｸM-PRO" pitchFamily="50" charset="-128"/>
                <a:ea typeface="HG丸ｺﾞｼｯｸM-PRO" pitchFamily="50" charset="-128"/>
              </a:rPr>
              <a:t>出 演 者 紹 介</a:t>
            </a:r>
          </a:p>
        </p:txBody>
      </p:sp>
      <p:sp>
        <p:nvSpPr>
          <p:cNvPr id="5131" name="Text Box 30"/>
          <p:cNvSpPr txBox="1">
            <a:spLocks noChangeArrowheads="1"/>
          </p:cNvSpPr>
          <p:nvPr/>
        </p:nvSpPr>
        <p:spPr bwMode="auto">
          <a:xfrm>
            <a:off x="342900" y="9002713"/>
            <a:ext cx="6400800"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16</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45</a:t>
            </a:r>
            <a:r>
              <a:rPr lang="ja-JP" altLang="en-US" sz="1200">
                <a:latin typeface="HG丸ｺﾞｼｯｸM-PRO" pitchFamily="50" charset="-128"/>
                <a:ea typeface="HG丸ｺﾞｼｯｸM-PRO" pitchFamily="50" charset="-128"/>
              </a:rPr>
              <a:t>　（閉会）</a:t>
            </a:r>
          </a:p>
        </p:txBody>
      </p:sp>
      <p:sp>
        <p:nvSpPr>
          <p:cNvPr id="5132" name="Line 31"/>
          <p:cNvSpPr>
            <a:spLocks noChangeShapeType="1"/>
          </p:cNvSpPr>
          <p:nvPr/>
        </p:nvSpPr>
        <p:spPr bwMode="auto">
          <a:xfrm>
            <a:off x="419100" y="9345613"/>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3" name="Line 33"/>
          <p:cNvSpPr>
            <a:spLocks noChangeShapeType="1"/>
          </p:cNvSpPr>
          <p:nvPr/>
        </p:nvSpPr>
        <p:spPr bwMode="auto">
          <a:xfrm>
            <a:off x="419100" y="822325"/>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4" name="Text Box 34"/>
          <p:cNvSpPr txBox="1">
            <a:spLocks noChangeArrowheads="1"/>
          </p:cNvSpPr>
          <p:nvPr/>
        </p:nvSpPr>
        <p:spPr bwMode="auto">
          <a:xfrm>
            <a:off x="342900" y="2422525"/>
            <a:ext cx="6400800" cy="31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13</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40</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15</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00</a:t>
            </a:r>
            <a:r>
              <a:rPr lang="ja-JP" altLang="en-US" sz="1200">
                <a:latin typeface="HG丸ｺﾞｼｯｸM-PRO" pitchFamily="50" charset="-128"/>
                <a:ea typeface="HG丸ｺﾞｼｯｸM-PRO" pitchFamily="50" charset="-128"/>
              </a:rPr>
              <a:t>　</a:t>
            </a:r>
            <a:r>
              <a:rPr lang="ja-JP" altLang="en-US" sz="1400" b="1">
                <a:solidFill>
                  <a:srgbClr val="FF6600"/>
                </a:solidFill>
                <a:latin typeface="HG丸ｺﾞｼｯｸM-PRO" pitchFamily="50" charset="-128"/>
                <a:ea typeface="HG丸ｺﾞｼｯｸM-PRO" pitchFamily="50" charset="-128"/>
              </a:rPr>
              <a:t>現場からの報告</a:t>
            </a:r>
          </a:p>
        </p:txBody>
      </p:sp>
      <p:sp>
        <p:nvSpPr>
          <p:cNvPr id="5135" name="Text Box 40"/>
          <p:cNvSpPr txBox="1">
            <a:spLocks noChangeArrowheads="1"/>
          </p:cNvSpPr>
          <p:nvPr/>
        </p:nvSpPr>
        <p:spPr bwMode="auto">
          <a:xfrm>
            <a:off x="584200" y="3273425"/>
            <a:ext cx="6400800" cy="744538"/>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nchor="ctr"/>
          <a:lstStyle>
            <a:lvl1pPr>
              <a:defRPr kumimoji="1" sz="4900">
                <a:solidFill>
                  <a:schemeClr val="tx1"/>
                </a:solidFill>
                <a:latin typeface="Arial" charset="0"/>
                <a:ea typeface="ＭＳ Ｐゴシック" pitchFamily="50" charset="-128"/>
              </a:defRPr>
            </a:lvl1pPr>
            <a:lvl2pPr>
              <a:defRPr kumimoji="1" sz="4300">
                <a:solidFill>
                  <a:schemeClr val="tx1"/>
                </a:solidFill>
                <a:latin typeface="Arial" charset="0"/>
                <a:ea typeface="ＭＳ Ｐゴシック" pitchFamily="50" charset="-128"/>
              </a:defRPr>
            </a:lvl2pPr>
            <a:lvl3pPr>
              <a:defRPr kumimoji="1" sz="3700">
                <a:solidFill>
                  <a:schemeClr val="tx1"/>
                </a:solidFill>
                <a:latin typeface="Arial" charset="0"/>
                <a:ea typeface="ＭＳ Ｐゴシック" pitchFamily="50" charset="-128"/>
              </a:defRPr>
            </a:lvl3pPr>
            <a:lvl4pPr>
              <a:defRPr kumimoji="1" sz="3100">
                <a:solidFill>
                  <a:schemeClr val="tx1"/>
                </a:solidFill>
                <a:latin typeface="Arial" charset="0"/>
                <a:ea typeface="ＭＳ Ｐゴシック" pitchFamily="50" charset="-128"/>
              </a:defRPr>
            </a:lvl4pPr>
            <a:lvl5pPr>
              <a:defRPr kumimoji="1" sz="3100">
                <a:solidFill>
                  <a:schemeClr val="tx1"/>
                </a:solidFill>
                <a:latin typeface="Arial" charset="0"/>
                <a:ea typeface="ＭＳ Ｐゴシック" pitchFamily="50" charset="-128"/>
              </a:defRPr>
            </a:lvl5pPr>
            <a:lvl6pPr marL="36036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40608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45180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49752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13:40</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14:05</a:t>
            </a:r>
            <a:r>
              <a:rPr lang="ja-JP" altLang="en-US" sz="1200">
                <a:latin typeface="HG丸ｺﾞｼｯｸM-PRO" pitchFamily="50" charset="-128"/>
                <a:ea typeface="HG丸ｺﾞｼｯｸM-PRO" pitchFamily="50" charset="-128"/>
              </a:rPr>
              <a:t>　東京都江戸川区</a:t>
            </a:r>
          </a:p>
          <a:p>
            <a:pPr defTabSz="1398588" eaLnBrk="1" hangingPunct="1">
              <a:lnSpc>
                <a:spcPts val="1600"/>
              </a:lnSpc>
              <a:spcBef>
                <a:spcPct val="50000"/>
              </a:spcBef>
            </a:pPr>
            <a:r>
              <a:rPr lang="ja-JP" altLang="en-US" sz="1200">
                <a:latin typeface="HG丸ｺﾞｼｯｸM-PRO" pitchFamily="50" charset="-128"/>
                <a:ea typeface="HG丸ｺﾞｼｯｸM-PRO" pitchFamily="50" charset="-128"/>
              </a:rPr>
              <a:t>「東京都方式導入に向けた取組と進捗状況について」</a:t>
            </a:r>
          </a:p>
        </p:txBody>
      </p:sp>
      <p:sp>
        <p:nvSpPr>
          <p:cNvPr id="5136" name="Text Box 41"/>
          <p:cNvSpPr txBox="1">
            <a:spLocks noChangeArrowheads="1"/>
          </p:cNvSpPr>
          <p:nvPr/>
        </p:nvSpPr>
        <p:spPr bwMode="auto">
          <a:xfrm>
            <a:off x="587375" y="4125913"/>
            <a:ext cx="6400800" cy="75565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nchor="ctr"/>
          <a:lstStyle>
            <a:lvl1pPr>
              <a:defRPr kumimoji="1" sz="4900">
                <a:solidFill>
                  <a:schemeClr val="tx1"/>
                </a:solidFill>
                <a:latin typeface="Arial" charset="0"/>
                <a:ea typeface="ＭＳ Ｐゴシック" pitchFamily="50" charset="-128"/>
              </a:defRPr>
            </a:lvl1pPr>
            <a:lvl2pPr>
              <a:defRPr kumimoji="1" sz="4300">
                <a:solidFill>
                  <a:schemeClr val="tx1"/>
                </a:solidFill>
                <a:latin typeface="Arial" charset="0"/>
                <a:ea typeface="ＭＳ Ｐゴシック" pitchFamily="50" charset="-128"/>
              </a:defRPr>
            </a:lvl2pPr>
            <a:lvl3pPr>
              <a:defRPr kumimoji="1" sz="3700">
                <a:solidFill>
                  <a:schemeClr val="tx1"/>
                </a:solidFill>
                <a:latin typeface="Arial" charset="0"/>
                <a:ea typeface="ＭＳ Ｐゴシック" pitchFamily="50" charset="-128"/>
              </a:defRPr>
            </a:lvl3pPr>
            <a:lvl4pPr>
              <a:defRPr kumimoji="1" sz="3100">
                <a:solidFill>
                  <a:schemeClr val="tx1"/>
                </a:solidFill>
                <a:latin typeface="Arial" charset="0"/>
                <a:ea typeface="ＭＳ Ｐゴシック" pitchFamily="50" charset="-128"/>
              </a:defRPr>
            </a:lvl4pPr>
            <a:lvl5pPr>
              <a:defRPr kumimoji="1" sz="3100">
                <a:solidFill>
                  <a:schemeClr val="tx1"/>
                </a:solidFill>
                <a:latin typeface="Arial" charset="0"/>
                <a:ea typeface="ＭＳ Ｐゴシック" pitchFamily="50" charset="-128"/>
              </a:defRPr>
            </a:lvl5pPr>
            <a:lvl6pPr marL="36036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40608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45180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49752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14:05</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14:30</a:t>
            </a:r>
            <a:r>
              <a:rPr lang="ja-JP" altLang="en-US" sz="1200">
                <a:latin typeface="HG丸ｺﾞｼｯｸM-PRO" pitchFamily="50" charset="-128"/>
                <a:ea typeface="HG丸ｺﾞｼｯｸM-PRO" pitchFamily="50" charset="-128"/>
              </a:rPr>
              <a:t>　大阪府吹田市</a:t>
            </a:r>
          </a:p>
          <a:p>
            <a:pPr defTabSz="1398588" eaLnBrk="1" hangingPunct="1">
              <a:lnSpc>
                <a:spcPts val="1600"/>
              </a:lnSpc>
              <a:spcBef>
                <a:spcPct val="50000"/>
              </a:spcBef>
            </a:pPr>
            <a:r>
              <a:rPr lang="ja-JP" altLang="en-US" sz="1200">
                <a:latin typeface="HG丸ｺﾞｼｯｸM-PRO" pitchFamily="50" charset="-128"/>
                <a:ea typeface="HG丸ｺﾞｼｯｸM-PRO" pitchFamily="50" charset="-128"/>
              </a:rPr>
              <a:t>「日々仕訳による財務諸表の必要性と決算整理の重要性」</a:t>
            </a:r>
          </a:p>
        </p:txBody>
      </p:sp>
      <p:sp>
        <p:nvSpPr>
          <p:cNvPr id="5137" name="Text Box 42"/>
          <p:cNvSpPr txBox="1">
            <a:spLocks noChangeArrowheads="1"/>
          </p:cNvSpPr>
          <p:nvPr/>
        </p:nvSpPr>
        <p:spPr bwMode="auto">
          <a:xfrm>
            <a:off x="571500" y="6003925"/>
            <a:ext cx="6400800"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ctr" defTabSz="1398588" eaLnBrk="1" hangingPunct="1">
              <a:spcBef>
                <a:spcPct val="50000"/>
              </a:spcBef>
            </a:pPr>
            <a:r>
              <a:rPr lang="en-US" altLang="ja-JP" sz="1200">
                <a:latin typeface="HG丸ｺﾞｼｯｸM-PRO" pitchFamily="50" charset="-128"/>
                <a:ea typeface="HG丸ｺﾞｼｯｸM-PRO" pitchFamily="50" charset="-128"/>
              </a:rPr>
              <a:t>15:00</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15:15</a:t>
            </a:r>
            <a:r>
              <a:rPr lang="ja-JP" altLang="en-US" sz="1200">
                <a:latin typeface="HG丸ｺﾞｼｯｸM-PRO" pitchFamily="50" charset="-128"/>
                <a:ea typeface="HG丸ｺﾞｼｯｸM-PRO" pitchFamily="50" charset="-128"/>
              </a:rPr>
              <a:t>（休憩）</a:t>
            </a:r>
          </a:p>
        </p:txBody>
      </p:sp>
      <p:sp>
        <p:nvSpPr>
          <p:cNvPr id="5138" name="Text Box 54"/>
          <p:cNvSpPr txBox="1">
            <a:spLocks noChangeArrowheads="1"/>
          </p:cNvSpPr>
          <p:nvPr/>
        </p:nvSpPr>
        <p:spPr bwMode="auto">
          <a:xfrm>
            <a:off x="522288" y="2851150"/>
            <a:ext cx="3048000"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r" defTabSz="1398588" eaLnBrk="1" hangingPunct="1">
              <a:spcBef>
                <a:spcPct val="50000"/>
              </a:spcBef>
            </a:pPr>
            <a:r>
              <a:rPr lang="ja-JP" altLang="en-US" sz="1200">
                <a:ea typeface="HG丸ｺﾞｼｯｸM-PRO" pitchFamily="50" charset="-128"/>
              </a:rPr>
              <a:t>◆コメンテーター　　</a:t>
            </a:r>
            <a:r>
              <a:rPr lang="ja-JP" altLang="en-US" sz="1600">
                <a:ea typeface="HG丸ｺﾞｼｯｸM-PRO" pitchFamily="50" charset="-128"/>
              </a:rPr>
              <a:t>中川　美雪</a:t>
            </a:r>
            <a:r>
              <a:rPr lang="ja-JP" altLang="en-US" sz="1200">
                <a:ea typeface="HG丸ｺﾞｼｯｸM-PRO" pitchFamily="50" charset="-128"/>
              </a:rPr>
              <a:t>　氏</a:t>
            </a:r>
          </a:p>
        </p:txBody>
      </p:sp>
      <p:sp>
        <p:nvSpPr>
          <p:cNvPr id="5139" name="Text Box 56"/>
          <p:cNvSpPr txBox="1">
            <a:spLocks noChangeArrowheads="1"/>
          </p:cNvSpPr>
          <p:nvPr/>
        </p:nvSpPr>
        <p:spPr bwMode="auto">
          <a:xfrm>
            <a:off x="7429500" y="620713"/>
            <a:ext cx="6400800"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〇現場からの報告　コメンテーター</a:t>
            </a:r>
          </a:p>
        </p:txBody>
      </p:sp>
      <p:sp>
        <p:nvSpPr>
          <p:cNvPr id="5140" name="Text Box 57"/>
          <p:cNvSpPr txBox="1">
            <a:spLocks noChangeArrowheads="1"/>
          </p:cNvSpPr>
          <p:nvPr/>
        </p:nvSpPr>
        <p:spPr bwMode="auto">
          <a:xfrm>
            <a:off x="8648700" y="1087438"/>
            <a:ext cx="6553200"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中川  美雪  氏 </a:t>
            </a:r>
            <a:r>
              <a:rPr lang="en-US" altLang="ja-JP" sz="1100">
                <a:latin typeface="HG丸ｺﾞｼｯｸM-PRO" pitchFamily="50" charset="-128"/>
                <a:ea typeface="HG丸ｺﾞｼｯｸM-PRO" pitchFamily="50" charset="-128"/>
              </a:rPr>
              <a:t>【 </a:t>
            </a:r>
            <a:r>
              <a:rPr lang="ja-JP" altLang="en-US" sz="1100">
                <a:latin typeface="HG丸ｺﾞｼｯｸM-PRO" pitchFamily="50" charset="-128"/>
                <a:ea typeface="HG丸ｺﾞｼｯｸM-PRO" pitchFamily="50" charset="-128"/>
              </a:rPr>
              <a:t>有限責任あずさ監査法人 公認会計士 </a:t>
            </a:r>
            <a:r>
              <a:rPr lang="en-US" altLang="ja-JP" sz="1100">
                <a:latin typeface="HG丸ｺﾞｼｯｸM-PRO" pitchFamily="50" charset="-128"/>
                <a:ea typeface="HG丸ｺﾞｼｯｸM-PRO" pitchFamily="50" charset="-128"/>
              </a:rPr>
              <a:t>】</a:t>
            </a:r>
          </a:p>
        </p:txBody>
      </p:sp>
      <p:sp>
        <p:nvSpPr>
          <p:cNvPr id="5141" name="Text Box 58"/>
          <p:cNvSpPr txBox="1">
            <a:spLocks noChangeArrowheads="1"/>
          </p:cNvSpPr>
          <p:nvPr/>
        </p:nvSpPr>
        <p:spPr bwMode="auto">
          <a:xfrm>
            <a:off x="8621713" y="947738"/>
            <a:ext cx="1169987"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000">
                <a:ea typeface="HG丸ｺﾞｼｯｸM-PRO" pitchFamily="50" charset="-128"/>
              </a:rPr>
              <a:t>なかがわ  みゆき</a:t>
            </a:r>
          </a:p>
        </p:txBody>
      </p:sp>
      <p:sp>
        <p:nvSpPr>
          <p:cNvPr id="5142" name="Text Box 59"/>
          <p:cNvSpPr txBox="1">
            <a:spLocks noChangeArrowheads="1"/>
          </p:cNvSpPr>
          <p:nvPr/>
        </p:nvSpPr>
        <p:spPr bwMode="auto">
          <a:xfrm>
            <a:off x="8489950" y="1535113"/>
            <a:ext cx="5510213"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r>
              <a:rPr lang="ja-JP" altLang="en-US" sz="1000"/>
              <a:t>公認会計士。朝日監査法人（現有限責任あずさ監査法人）入所。パブリックセクター部に所属し、新地方公会計の初期モデルであるバランスシート導入時より作成支援業務を手掛け、現在では、新地方公会計モデル（基準モデル・総務省方式改訂モデル）、日々仕訳のモデルによる財務書類作成等支援業務を行う。また、本年</a:t>
            </a:r>
            <a:r>
              <a:rPr lang="en-US" altLang="ja-JP" sz="1000"/>
              <a:t>5</a:t>
            </a:r>
            <a:r>
              <a:rPr lang="ja-JP" altLang="en-US" sz="1000"/>
              <a:t>月より「今後の新地方公会計の推進に関する実務研究会」委員。</a:t>
            </a:r>
          </a:p>
        </p:txBody>
      </p:sp>
      <p:sp>
        <p:nvSpPr>
          <p:cNvPr id="5143" name="Text Box 60"/>
          <p:cNvSpPr txBox="1">
            <a:spLocks noChangeArrowheads="1"/>
          </p:cNvSpPr>
          <p:nvPr/>
        </p:nvSpPr>
        <p:spPr bwMode="auto">
          <a:xfrm>
            <a:off x="7429500" y="2297113"/>
            <a:ext cx="6400800"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〇パネルディスカッション　コーディネーター</a:t>
            </a:r>
          </a:p>
        </p:txBody>
      </p:sp>
      <p:sp>
        <p:nvSpPr>
          <p:cNvPr id="5144" name="Text Box 61"/>
          <p:cNvSpPr txBox="1">
            <a:spLocks noChangeArrowheads="1"/>
          </p:cNvSpPr>
          <p:nvPr/>
        </p:nvSpPr>
        <p:spPr bwMode="auto">
          <a:xfrm>
            <a:off x="8648700" y="2740025"/>
            <a:ext cx="6553200"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山本  清  氏     </a:t>
            </a:r>
            <a:r>
              <a:rPr lang="en-US" altLang="ja-JP" sz="1100">
                <a:latin typeface="HG丸ｺﾞｼｯｸM-PRO" pitchFamily="50" charset="-128"/>
                <a:ea typeface="HG丸ｺﾞｼｯｸM-PRO" pitchFamily="50" charset="-128"/>
              </a:rPr>
              <a:t>【 </a:t>
            </a:r>
            <a:r>
              <a:rPr lang="ja-JP" altLang="en-US" sz="1100">
                <a:latin typeface="HG丸ｺﾞｼｯｸM-PRO" pitchFamily="50" charset="-128"/>
                <a:ea typeface="HG丸ｺﾞｼｯｸM-PRO" pitchFamily="50" charset="-128"/>
              </a:rPr>
              <a:t>東京大学大学院教授 </a:t>
            </a:r>
            <a:r>
              <a:rPr lang="en-US" altLang="ja-JP" sz="1100">
                <a:latin typeface="HG丸ｺﾞｼｯｸM-PRO" pitchFamily="50" charset="-128"/>
                <a:ea typeface="HG丸ｺﾞｼｯｸM-PRO" pitchFamily="50" charset="-128"/>
              </a:rPr>
              <a:t>】</a:t>
            </a:r>
          </a:p>
        </p:txBody>
      </p:sp>
      <p:sp>
        <p:nvSpPr>
          <p:cNvPr id="5145" name="Text Box 63"/>
          <p:cNvSpPr txBox="1">
            <a:spLocks noChangeArrowheads="1"/>
          </p:cNvSpPr>
          <p:nvPr/>
        </p:nvSpPr>
        <p:spPr bwMode="auto">
          <a:xfrm>
            <a:off x="8593138" y="2601913"/>
            <a:ext cx="1135062"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000">
                <a:ea typeface="HG丸ｺﾞｼｯｸM-PRO" pitchFamily="50" charset="-128"/>
              </a:rPr>
              <a:t>やまもと きよし</a:t>
            </a:r>
          </a:p>
        </p:txBody>
      </p:sp>
      <p:sp>
        <p:nvSpPr>
          <p:cNvPr id="5146" name="Text Box 68"/>
          <p:cNvSpPr txBox="1">
            <a:spLocks noChangeArrowheads="1"/>
          </p:cNvSpPr>
          <p:nvPr/>
        </p:nvSpPr>
        <p:spPr bwMode="auto">
          <a:xfrm>
            <a:off x="8513763" y="3001963"/>
            <a:ext cx="5621337" cy="877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just" defTabSz="1398588" eaLnBrk="1" hangingPunct="1">
              <a:spcBef>
                <a:spcPct val="50000"/>
              </a:spcBef>
            </a:pPr>
            <a:r>
              <a:rPr lang="ja-JP" altLang="en-US" sz="1000"/>
              <a:t>京都大学工学部卒業、東京工業大学大学院総合理工学研究科システム科学専攻研究生修了、京都大学博士（経済学）、平成</a:t>
            </a:r>
            <a:r>
              <a:rPr lang="en-US" altLang="ja-JP" sz="1000"/>
              <a:t>17</a:t>
            </a:r>
            <a:r>
              <a:rPr lang="ja-JP" altLang="en-US" sz="1000"/>
              <a:t>年から現職（担当：財務管理論及び大学財務会計論）。政策評価・独立行政法人評価委員会臨時委員、財政制度等審議会専門委員などを歴任。現在、「財務省政策評価懇談会」委員、「総務省の政策評価に関する有識者会議」委員、「国土交通省政策評価会」委員、国際公会計学会常務理事、日本地方自治研究学会理事、「</a:t>
            </a:r>
            <a:r>
              <a:rPr lang="en-US" altLang="ja-JP" sz="1000"/>
              <a:t>Financial Accountability and Management,</a:t>
            </a:r>
            <a:r>
              <a:rPr lang="ja-JP" altLang="en-US" sz="1000"/>
              <a:t> </a:t>
            </a:r>
            <a:r>
              <a:rPr lang="en-US" altLang="ja-JP" sz="1000"/>
              <a:t>International Review of Administrative Sciences</a:t>
            </a:r>
            <a:r>
              <a:rPr lang="ja-JP" altLang="en-US" sz="1000"/>
              <a:t>」編集委員など。</a:t>
            </a:r>
          </a:p>
        </p:txBody>
      </p:sp>
      <p:sp>
        <p:nvSpPr>
          <p:cNvPr id="5147" name="Text Box 83"/>
          <p:cNvSpPr txBox="1">
            <a:spLocks noChangeArrowheads="1"/>
          </p:cNvSpPr>
          <p:nvPr/>
        </p:nvSpPr>
        <p:spPr bwMode="auto">
          <a:xfrm>
            <a:off x="522288" y="6723063"/>
            <a:ext cx="6400800"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lstStyle>
            <a:lvl1pPr>
              <a:defRPr kumimoji="1" sz="4900">
                <a:solidFill>
                  <a:schemeClr val="tx1"/>
                </a:solidFill>
                <a:latin typeface="Arial" charset="0"/>
                <a:ea typeface="ＭＳ Ｐゴシック" pitchFamily="50" charset="-128"/>
              </a:defRPr>
            </a:lvl1pPr>
            <a:lvl2pPr>
              <a:defRPr kumimoji="1" sz="4300">
                <a:solidFill>
                  <a:schemeClr val="tx1"/>
                </a:solidFill>
                <a:latin typeface="Arial" charset="0"/>
                <a:ea typeface="ＭＳ Ｐゴシック" pitchFamily="50" charset="-128"/>
              </a:defRPr>
            </a:lvl2pPr>
            <a:lvl3pPr>
              <a:defRPr kumimoji="1" sz="3700">
                <a:solidFill>
                  <a:schemeClr val="tx1"/>
                </a:solidFill>
                <a:latin typeface="Arial" charset="0"/>
                <a:ea typeface="ＭＳ Ｐゴシック" pitchFamily="50" charset="-128"/>
              </a:defRPr>
            </a:lvl3pPr>
            <a:lvl4pPr>
              <a:defRPr kumimoji="1" sz="3100">
                <a:solidFill>
                  <a:schemeClr val="tx1"/>
                </a:solidFill>
                <a:latin typeface="Arial" charset="0"/>
                <a:ea typeface="ＭＳ Ｐゴシック" pitchFamily="50" charset="-128"/>
              </a:defRPr>
            </a:lvl4pPr>
            <a:lvl5pPr>
              <a:defRPr kumimoji="1" sz="3100">
                <a:solidFill>
                  <a:schemeClr val="tx1"/>
                </a:solidFill>
                <a:latin typeface="Arial" charset="0"/>
                <a:ea typeface="ＭＳ Ｐゴシック" pitchFamily="50" charset="-128"/>
              </a:defRPr>
            </a:lvl5pPr>
            <a:lvl6pPr marL="36036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40608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45180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49752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b="1">
                <a:latin typeface="HG丸ｺﾞｼｯｸM-PRO" pitchFamily="50" charset="-128"/>
                <a:ea typeface="HG丸ｺﾞｼｯｸM-PRO" pitchFamily="50" charset="-128"/>
              </a:rPr>
              <a:t>「自治体マネジメントに真に有効な公会計制度改革とは？」</a:t>
            </a:r>
          </a:p>
        </p:txBody>
      </p:sp>
      <p:sp>
        <p:nvSpPr>
          <p:cNvPr id="5148" name="Text Box 41"/>
          <p:cNvSpPr txBox="1">
            <a:spLocks noChangeArrowheads="1"/>
          </p:cNvSpPr>
          <p:nvPr/>
        </p:nvSpPr>
        <p:spPr bwMode="auto">
          <a:xfrm>
            <a:off x="584200" y="4983163"/>
            <a:ext cx="6400800" cy="74295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nchor="ctr"/>
          <a:lstStyle>
            <a:lvl1pPr>
              <a:defRPr kumimoji="1" sz="4900">
                <a:solidFill>
                  <a:schemeClr val="tx1"/>
                </a:solidFill>
                <a:latin typeface="Arial" charset="0"/>
                <a:ea typeface="ＭＳ Ｐゴシック" pitchFamily="50" charset="-128"/>
              </a:defRPr>
            </a:lvl1pPr>
            <a:lvl2pPr>
              <a:defRPr kumimoji="1" sz="4300">
                <a:solidFill>
                  <a:schemeClr val="tx1"/>
                </a:solidFill>
                <a:latin typeface="Arial" charset="0"/>
                <a:ea typeface="ＭＳ Ｐゴシック" pitchFamily="50" charset="-128"/>
              </a:defRPr>
            </a:lvl2pPr>
            <a:lvl3pPr>
              <a:defRPr kumimoji="1" sz="3700">
                <a:solidFill>
                  <a:schemeClr val="tx1"/>
                </a:solidFill>
                <a:latin typeface="Arial" charset="0"/>
                <a:ea typeface="ＭＳ Ｐゴシック" pitchFamily="50" charset="-128"/>
              </a:defRPr>
            </a:lvl3pPr>
            <a:lvl4pPr>
              <a:defRPr kumimoji="1" sz="3100">
                <a:solidFill>
                  <a:schemeClr val="tx1"/>
                </a:solidFill>
                <a:latin typeface="Arial" charset="0"/>
                <a:ea typeface="ＭＳ Ｐゴシック" pitchFamily="50" charset="-128"/>
              </a:defRPr>
            </a:lvl4pPr>
            <a:lvl5pPr>
              <a:defRPr kumimoji="1" sz="3100">
                <a:solidFill>
                  <a:schemeClr val="tx1"/>
                </a:solidFill>
                <a:latin typeface="Arial" charset="0"/>
                <a:ea typeface="ＭＳ Ｐゴシック" pitchFamily="50" charset="-128"/>
              </a:defRPr>
            </a:lvl5pPr>
            <a:lvl6pPr marL="36036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40608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45180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4975225"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14:30</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14:55</a:t>
            </a:r>
            <a:r>
              <a:rPr lang="ja-JP" altLang="en-US" sz="1200">
                <a:latin typeface="HG丸ｺﾞｼｯｸM-PRO" pitchFamily="50" charset="-128"/>
                <a:ea typeface="HG丸ｺﾞｼｯｸM-PRO" pitchFamily="50" charset="-128"/>
              </a:rPr>
              <a:t>　東京都町田市</a:t>
            </a:r>
          </a:p>
          <a:p>
            <a:pPr defTabSz="1398588" eaLnBrk="1" hangingPunct="1">
              <a:lnSpc>
                <a:spcPts val="1600"/>
              </a:lnSpc>
              <a:spcBef>
                <a:spcPct val="50000"/>
              </a:spcBef>
            </a:pPr>
            <a:r>
              <a:rPr lang="ja-JP" altLang="en-US" sz="1200">
                <a:latin typeface="HG丸ｺﾞｼｯｸM-PRO" pitchFamily="50" charset="-128"/>
                <a:ea typeface="HG丸ｺﾞｼｯｸM-PRO" pitchFamily="50" charset="-128"/>
              </a:rPr>
              <a:t>「事業別財務諸表の進化　～単年度分析から経年比較へ～」</a:t>
            </a:r>
          </a:p>
        </p:txBody>
      </p:sp>
      <p:sp>
        <p:nvSpPr>
          <p:cNvPr id="5149" name="Text Box 34"/>
          <p:cNvSpPr txBox="1">
            <a:spLocks noChangeArrowheads="1"/>
          </p:cNvSpPr>
          <p:nvPr/>
        </p:nvSpPr>
        <p:spPr bwMode="auto">
          <a:xfrm>
            <a:off x="342900" y="6432550"/>
            <a:ext cx="6400800" cy="31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en-US" altLang="ja-JP" sz="1200">
                <a:latin typeface="HG丸ｺﾞｼｯｸM-PRO" pitchFamily="50" charset="-128"/>
                <a:ea typeface="HG丸ｺﾞｼｯｸM-PRO" pitchFamily="50" charset="-128"/>
              </a:rPr>
              <a:t>15</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15</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16</a:t>
            </a:r>
            <a:r>
              <a:rPr lang="ja-JP" altLang="en-US" sz="1200">
                <a:latin typeface="HG丸ｺﾞｼｯｸM-PRO" pitchFamily="50" charset="-128"/>
                <a:ea typeface="HG丸ｺﾞｼｯｸM-PRO" pitchFamily="50" charset="-128"/>
              </a:rPr>
              <a:t>：</a:t>
            </a:r>
            <a:r>
              <a:rPr lang="en-US" altLang="ja-JP" sz="1200">
                <a:latin typeface="HG丸ｺﾞｼｯｸM-PRO" pitchFamily="50" charset="-128"/>
                <a:ea typeface="HG丸ｺﾞｼｯｸM-PRO" pitchFamily="50" charset="-128"/>
              </a:rPr>
              <a:t>45</a:t>
            </a:r>
            <a:r>
              <a:rPr lang="ja-JP" altLang="en-US" sz="1200">
                <a:latin typeface="HG丸ｺﾞｼｯｸM-PRO" pitchFamily="50" charset="-128"/>
                <a:ea typeface="HG丸ｺﾞｼｯｸM-PRO" pitchFamily="50" charset="-128"/>
              </a:rPr>
              <a:t>　</a:t>
            </a:r>
            <a:r>
              <a:rPr lang="ja-JP" altLang="en-US" sz="1400" b="1">
                <a:solidFill>
                  <a:srgbClr val="FF6600"/>
                </a:solidFill>
                <a:latin typeface="HG丸ｺﾞｼｯｸM-PRO" pitchFamily="50" charset="-128"/>
                <a:ea typeface="HG丸ｺﾞｼｯｸM-PRO" pitchFamily="50" charset="-128"/>
              </a:rPr>
              <a:t>パネルディスカッション</a:t>
            </a:r>
          </a:p>
        </p:txBody>
      </p:sp>
      <p:sp>
        <p:nvSpPr>
          <p:cNvPr id="5150" name="Text Box 54"/>
          <p:cNvSpPr txBox="1">
            <a:spLocks noChangeArrowheads="1"/>
          </p:cNvSpPr>
          <p:nvPr/>
        </p:nvSpPr>
        <p:spPr bwMode="auto">
          <a:xfrm>
            <a:off x="522288" y="7123113"/>
            <a:ext cx="1878012"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200">
                <a:ea typeface="HG丸ｺﾞｼｯｸM-PRO" pitchFamily="50" charset="-128"/>
              </a:rPr>
              <a:t>◆コーディネーター</a:t>
            </a:r>
          </a:p>
        </p:txBody>
      </p:sp>
      <p:sp>
        <p:nvSpPr>
          <p:cNvPr id="5151" name="Text Box 54"/>
          <p:cNvSpPr txBox="1">
            <a:spLocks noChangeArrowheads="1"/>
          </p:cNvSpPr>
          <p:nvPr/>
        </p:nvSpPr>
        <p:spPr bwMode="auto">
          <a:xfrm>
            <a:off x="522288" y="7532688"/>
            <a:ext cx="24288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200">
                <a:ea typeface="HG丸ｺﾞｼｯｸM-PRO" pitchFamily="50" charset="-128"/>
              </a:rPr>
              <a:t>◆パネリスト（五十音順）</a:t>
            </a:r>
            <a:endParaRPr lang="en-US" altLang="ja-JP" sz="1200">
              <a:ea typeface="HG丸ｺﾞｼｯｸM-PRO" pitchFamily="50" charset="-128"/>
            </a:endParaRPr>
          </a:p>
        </p:txBody>
      </p:sp>
      <p:sp>
        <p:nvSpPr>
          <p:cNvPr id="5152" name="Line 14"/>
          <p:cNvSpPr>
            <a:spLocks noChangeShapeType="1"/>
          </p:cNvSpPr>
          <p:nvPr/>
        </p:nvSpPr>
        <p:spPr bwMode="auto">
          <a:xfrm>
            <a:off x="419100" y="6384925"/>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3" name="Text Box 54"/>
          <p:cNvSpPr txBox="1">
            <a:spLocks noChangeArrowheads="1"/>
          </p:cNvSpPr>
          <p:nvPr/>
        </p:nvSpPr>
        <p:spPr bwMode="auto">
          <a:xfrm>
            <a:off x="2684463" y="7875588"/>
            <a:ext cx="1962150"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石阪　丈一　</a:t>
            </a:r>
            <a:r>
              <a:rPr lang="ja-JP" altLang="en-US" sz="1200">
                <a:ea typeface="HG丸ｺﾞｼｯｸM-PRO" pitchFamily="50" charset="-128"/>
              </a:rPr>
              <a:t>氏</a:t>
            </a:r>
            <a:endParaRPr lang="en-US" altLang="ja-JP" sz="1200">
              <a:ea typeface="HG丸ｺﾞｼｯｸM-PRO" pitchFamily="50" charset="-128"/>
            </a:endParaRPr>
          </a:p>
        </p:txBody>
      </p:sp>
      <p:sp>
        <p:nvSpPr>
          <p:cNvPr id="5154" name="Text Box 54"/>
          <p:cNvSpPr txBox="1">
            <a:spLocks noChangeArrowheads="1"/>
          </p:cNvSpPr>
          <p:nvPr/>
        </p:nvSpPr>
        <p:spPr bwMode="auto">
          <a:xfrm>
            <a:off x="2684463" y="8208963"/>
            <a:ext cx="19462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磯道　真　　</a:t>
            </a:r>
            <a:r>
              <a:rPr lang="ja-JP" altLang="en-US" sz="1200">
                <a:ea typeface="HG丸ｺﾞｼｯｸM-PRO" pitchFamily="50" charset="-128"/>
              </a:rPr>
              <a:t>氏</a:t>
            </a:r>
            <a:endParaRPr lang="en-US" altLang="ja-JP" sz="1200">
              <a:ea typeface="HG丸ｺﾞｼｯｸM-PRO" pitchFamily="50" charset="-128"/>
            </a:endParaRPr>
          </a:p>
        </p:txBody>
      </p:sp>
      <p:sp>
        <p:nvSpPr>
          <p:cNvPr id="5155" name="Text Box 54"/>
          <p:cNvSpPr txBox="1">
            <a:spLocks noChangeArrowheads="1"/>
          </p:cNvSpPr>
          <p:nvPr/>
        </p:nvSpPr>
        <p:spPr bwMode="auto">
          <a:xfrm>
            <a:off x="2684463" y="8543925"/>
            <a:ext cx="1946275"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鵜川　正樹　</a:t>
            </a:r>
            <a:r>
              <a:rPr lang="ja-JP" altLang="en-US" sz="1200">
                <a:ea typeface="HG丸ｺﾞｼｯｸM-PRO" pitchFamily="50" charset="-128"/>
              </a:rPr>
              <a:t>氏</a:t>
            </a:r>
            <a:endParaRPr lang="en-US" altLang="ja-JP" sz="1200">
              <a:ea typeface="HG丸ｺﾞｼｯｸM-PRO" pitchFamily="50" charset="-128"/>
            </a:endParaRPr>
          </a:p>
        </p:txBody>
      </p:sp>
      <p:sp>
        <p:nvSpPr>
          <p:cNvPr id="5156" name="Text Box 60"/>
          <p:cNvSpPr txBox="1">
            <a:spLocks noChangeArrowheads="1"/>
          </p:cNvSpPr>
          <p:nvPr/>
        </p:nvSpPr>
        <p:spPr bwMode="auto">
          <a:xfrm>
            <a:off x="7429500" y="3973513"/>
            <a:ext cx="6400800"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〇パネルディスカッション　パネリスト（五十音順）</a:t>
            </a:r>
          </a:p>
        </p:txBody>
      </p:sp>
      <p:sp>
        <p:nvSpPr>
          <p:cNvPr id="5157" name="Text Box 61"/>
          <p:cNvSpPr txBox="1">
            <a:spLocks noChangeArrowheads="1"/>
          </p:cNvSpPr>
          <p:nvPr/>
        </p:nvSpPr>
        <p:spPr bwMode="auto">
          <a:xfrm>
            <a:off x="8648700" y="4395788"/>
            <a:ext cx="655320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伊澤  賢司  氏</a:t>
            </a:r>
            <a:r>
              <a:rPr lang="en-US" altLang="ja-JP" sz="1100">
                <a:latin typeface="HG丸ｺﾞｼｯｸM-PRO" pitchFamily="50" charset="-128"/>
                <a:ea typeface="HG丸ｺﾞｼｯｸM-PRO" pitchFamily="50" charset="-128"/>
              </a:rPr>
              <a:t>【 </a:t>
            </a:r>
            <a:r>
              <a:rPr lang="ja-JP" altLang="en-US" sz="1100">
                <a:latin typeface="HG丸ｺﾞｼｯｸM-PRO" pitchFamily="50" charset="-128"/>
                <a:ea typeface="HG丸ｺﾞｼｯｸM-PRO" pitchFamily="50" charset="-128"/>
              </a:rPr>
              <a:t>新日本有限責任監査法人 公認会計士、国際公会計基準審議会委員 </a:t>
            </a:r>
            <a:r>
              <a:rPr lang="en-US" altLang="ja-JP" sz="1100">
                <a:latin typeface="HG丸ｺﾞｼｯｸM-PRO" pitchFamily="50" charset="-128"/>
                <a:ea typeface="HG丸ｺﾞｼｯｸM-PRO" pitchFamily="50" charset="-128"/>
              </a:rPr>
              <a:t>】</a:t>
            </a:r>
          </a:p>
        </p:txBody>
      </p:sp>
      <p:sp>
        <p:nvSpPr>
          <p:cNvPr id="5158" name="Text Box 63"/>
          <p:cNvSpPr txBox="1">
            <a:spLocks noChangeArrowheads="1"/>
          </p:cNvSpPr>
          <p:nvPr/>
        </p:nvSpPr>
        <p:spPr bwMode="auto">
          <a:xfrm>
            <a:off x="8551863" y="4243388"/>
            <a:ext cx="126365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000">
                <a:ea typeface="HG丸ｺﾞｼｯｸM-PRO" pitchFamily="50" charset="-128"/>
              </a:rPr>
              <a:t>　いざわ　けんじ</a:t>
            </a:r>
          </a:p>
        </p:txBody>
      </p:sp>
      <p:sp>
        <p:nvSpPr>
          <p:cNvPr id="5159" name="Text Box 61"/>
          <p:cNvSpPr txBox="1">
            <a:spLocks noChangeArrowheads="1"/>
          </p:cNvSpPr>
          <p:nvPr/>
        </p:nvSpPr>
        <p:spPr bwMode="auto">
          <a:xfrm>
            <a:off x="8637588" y="5783263"/>
            <a:ext cx="6564312"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石阪  丈一  氏 </a:t>
            </a:r>
            <a:r>
              <a:rPr lang="en-US" altLang="ja-JP" sz="1100">
                <a:latin typeface="HG丸ｺﾞｼｯｸM-PRO" pitchFamily="50" charset="-128"/>
                <a:ea typeface="HG丸ｺﾞｼｯｸM-PRO" pitchFamily="50" charset="-128"/>
              </a:rPr>
              <a:t>【 </a:t>
            </a:r>
            <a:r>
              <a:rPr lang="ja-JP" altLang="en-US" sz="1100">
                <a:latin typeface="HG丸ｺﾞｼｯｸM-PRO" pitchFamily="50" charset="-128"/>
                <a:ea typeface="HG丸ｺﾞｼｯｸM-PRO" pitchFamily="50" charset="-128"/>
              </a:rPr>
              <a:t>町田市長 </a:t>
            </a:r>
            <a:r>
              <a:rPr lang="en-US" altLang="ja-JP" sz="1100">
                <a:latin typeface="HG丸ｺﾞｼｯｸM-PRO" pitchFamily="50" charset="-128"/>
                <a:ea typeface="HG丸ｺﾞｼｯｸM-PRO" pitchFamily="50" charset="-128"/>
              </a:rPr>
              <a:t>】</a:t>
            </a:r>
          </a:p>
        </p:txBody>
      </p:sp>
      <p:sp>
        <p:nvSpPr>
          <p:cNvPr id="5160" name="Text Box 63"/>
          <p:cNvSpPr txBox="1">
            <a:spLocks noChangeArrowheads="1"/>
          </p:cNvSpPr>
          <p:nvPr/>
        </p:nvSpPr>
        <p:spPr bwMode="auto">
          <a:xfrm>
            <a:off x="8599488" y="5654675"/>
            <a:ext cx="139065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000">
                <a:ea typeface="HG丸ｺﾞｼｯｸM-PRO" pitchFamily="50" charset="-128"/>
              </a:rPr>
              <a:t>いしざか じょういち</a:t>
            </a:r>
          </a:p>
        </p:txBody>
      </p:sp>
      <p:sp>
        <p:nvSpPr>
          <p:cNvPr id="5161" name="Text Box 61"/>
          <p:cNvSpPr txBox="1">
            <a:spLocks noChangeArrowheads="1"/>
          </p:cNvSpPr>
          <p:nvPr/>
        </p:nvSpPr>
        <p:spPr bwMode="auto">
          <a:xfrm>
            <a:off x="8648700" y="7188200"/>
            <a:ext cx="655320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磯道  真  氏</a:t>
            </a:r>
            <a:r>
              <a:rPr lang="ja-JP" altLang="en-US" sz="1400">
                <a:ea typeface="HG丸ｺﾞｼｯｸM-PRO" pitchFamily="50" charset="-128"/>
              </a:rPr>
              <a:t>　 </a:t>
            </a:r>
            <a:r>
              <a:rPr lang="en-US" altLang="ja-JP" sz="1100">
                <a:latin typeface="HG丸ｺﾞｼｯｸM-PRO" pitchFamily="50" charset="-128"/>
                <a:ea typeface="HG丸ｺﾞｼｯｸM-PRO" pitchFamily="50" charset="-128"/>
              </a:rPr>
              <a:t>【 </a:t>
            </a:r>
            <a:r>
              <a:rPr lang="ja-JP" altLang="en-US" sz="1100">
                <a:latin typeface="HG丸ｺﾞｼｯｸM-PRO" pitchFamily="50" charset="-128"/>
                <a:ea typeface="HG丸ｺﾞｼｯｸM-PRO" pitchFamily="50" charset="-128"/>
              </a:rPr>
              <a:t>日本経済新聞社編集委員 </a:t>
            </a:r>
            <a:r>
              <a:rPr lang="en-US" altLang="ja-JP" sz="1100">
                <a:latin typeface="HG丸ｺﾞｼｯｸM-PRO" pitchFamily="50" charset="-128"/>
                <a:ea typeface="HG丸ｺﾞｼｯｸM-PRO" pitchFamily="50" charset="-128"/>
              </a:rPr>
              <a:t>】</a:t>
            </a:r>
          </a:p>
        </p:txBody>
      </p:sp>
      <p:sp>
        <p:nvSpPr>
          <p:cNvPr id="5162" name="Text Box 63"/>
          <p:cNvSpPr txBox="1">
            <a:spLocks noChangeArrowheads="1"/>
          </p:cNvSpPr>
          <p:nvPr/>
        </p:nvSpPr>
        <p:spPr bwMode="auto">
          <a:xfrm>
            <a:off x="8578850" y="7048500"/>
            <a:ext cx="1135063"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000">
                <a:ea typeface="HG丸ｺﾞｼｯｸM-PRO" pitchFamily="50" charset="-128"/>
              </a:rPr>
              <a:t>いそみち まこと</a:t>
            </a:r>
          </a:p>
        </p:txBody>
      </p:sp>
      <p:sp>
        <p:nvSpPr>
          <p:cNvPr id="5163" name="Text Box 61"/>
          <p:cNvSpPr txBox="1">
            <a:spLocks noChangeArrowheads="1"/>
          </p:cNvSpPr>
          <p:nvPr/>
        </p:nvSpPr>
        <p:spPr bwMode="auto">
          <a:xfrm>
            <a:off x="8648700" y="8458200"/>
            <a:ext cx="6553200"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鵜川  正樹  氏 </a:t>
            </a:r>
            <a:r>
              <a:rPr lang="en-US" altLang="ja-JP" sz="1000">
                <a:latin typeface="HG丸ｺﾞｼｯｸM-PRO" pitchFamily="50" charset="-128"/>
                <a:ea typeface="HG丸ｺﾞｼｯｸM-PRO" pitchFamily="50" charset="-128"/>
              </a:rPr>
              <a:t>【 </a:t>
            </a:r>
            <a:r>
              <a:rPr lang="ja-JP" altLang="en-US" sz="1000">
                <a:latin typeface="HG丸ｺﾞｼｯｸM-PRO" pitchFamily="50" charset="-128"/>
                <a:ea typeface="HG丸ｺﾞｼｯｸM-PRO" pitchFamily="50" charset="-128"/>
              </a:rPr>
              <a:t>青山学院大学大学院会計プロフェッション研究科特任教授、公認会計士 </a:t>
            </a:r>
            <a:r>
              <a:rPr lang="en-US" altLang="ja-JP" sz="1000">
                <a:latin typeface="HG丸ｺﾞｼｯｸM-PRO" pitchFamily="50" charset="-128"/>
                <a:ea typeface="HG丸ｺﾞｼｯｸM-PRO" pitchFamily="50" charset="-128"/>
              </a:rPr>
              <a:t>】</a:t>
            </a:r>
          </a:p>
        </p:txBody>
      </p:sp>
      <p:sp>
        <p:nvSpPr>
          <p:cNvPr id="5164" name="Text Box 63"/>
          <p:cNvSpPr txBox="1">
            <a:spLocks noChangeArrowheads="1"/>
          </p:cNvSpPr>
          <p:nvPr/>
        </p:nvSpPr>
        <p:spPr bwMode="auto">
          <a:xfrm>
            <a:off x="8648700" y="8323263"/>
            <a:ext cx="1135063"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000">
                <a:ea typeface="HG丸ｺﾞｼｯｸM-PRO" pitchFamily="50" charset="-128"/>
              </a:rPr>
              <a:t>うかわ　 まさき</a:t>
            </a:r>
          </a:p>
        </p:txBody>
      </p:sp>
      <p:sp>
        <p:nvSpPr>
          <p:cNvPr id="5165" name="Text Box 54"/>
          <p:cNvSpPr txBox="1">
            <a:spLocks noChangeArrowheads="1"/>
          </p:cNvSpPr>
          <p:nvPr/>
        </p:nvSpPr>
        <p:spPr bwMode="auto">
          <a:xfrm>
            <a:off x="2684463" y="7548563"/>
            <a:ext cx="1946275"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伊澤　賢司　</a:t>
            </a:r>
            <a:r>
              <a:rPr lang="ja-JP" altLang="en-US" sz="1200">
                <a:ea typeface="HG丸ｺﾞｼｯｸM-PRO" pitchFamily="50" charset="-128"/>
              </a:rPr>
              <a:t>氏</a:t>
            </a:r>
            <a:endParaRPr lang="en-US" altLang="ja-JP" sz="1200">
              <a:ea typeface="HG丸ｺﾞｼｯｸM-PRO" pitchFamily="50" charset="-128"/>
            </a:endParaRPr>
          </a:p>
        </p:txBody>
      </p:sp>
      <p:sp>
        <p:nvSpPr>
          <p:cNvPr id="5166" name="Text Box 54"/>
          <p:cNvSpPr txBox="1">
            <a:spLocks noChangeArrowheads="1"/>
          </p:cNvSpPr>
          <p:nvPr/>
        </p:nvSpPr>
        <p:spPr bwMode="auto">
          <a:xfrm>
            <a:off x="2684463" y="7104063"/>
            <a:ext cx="1989137" cy="34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spAutoFit/>
          </a:bodyPr>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defTabSz="1398588" eaLnBrk="1" hangingPunct="1">
              <a:spcBef>
                <a:spcPct val="50000"/>
              </a:spcBef>
            </a:pPr>
            <a:r>
              <a:rPr lang="ja-JP" altLang="en-US" sz="1600">
                <a:ea typeface="HG丸ｺﾞｼｯｸM-PRO" pitchFamily="50" charset="-128"/>
              </a:rPr>
              <a:t>山本　清　　</a:t>
            </a:r>
            <a:r>
              <a:rPr lang="ja-JP" altLang="en-US" sz="1200">
                <a:ea typeface="HG丸ｺﾞｼｯｸM-PRO" pitchFamily="50" charset="-128"/>
              </a:rPr>
              <a:t>氏</a:t>
            </a:r>
          </a:p>
        </p:txBody>
      </p:sp>
      <p:sp>
        <p:nvSpPr>
          <p:cNvPr id="5167" name="Text Box 68"/>
          <p:cNvSpPr txBox="1">
            <a:spLocks noChangeArrowheads="1"/>
          </p:cNvSpPr>
          <p:nvPr/>
        </p:nvSpPr>
        <p:spPr bwMode="auto">
          <a:xfrm>
            <a:off x="8496300" y="8710613"/>
            <a:ext cx="5791200" cy="877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just" defTabSz="1398588" eaLnBrk="1" hangingPunct="1">
              <a:spcBef>
                <a:spcPct val="50000"/>
              </a:spcBef>
            </a:pPr>
            <a:r>
              <a:rPr lang="ja-JP" altLang="en-US" sz="1000"/>
              <a:t>慶應義塾大学経済学部卒業、中央大学専門職大学院国際会計研究科修了、中央大学大学院商学研究科博士後期課程修了。博士（会計学）。武蔵野市役所、監査法人中央会計事務所、バークレイズ信託銀行を経て、監査法人ナカチ社員、青山学院大学大学院会計プロフェッション研究科特任教授。「東京都会計基準委員会」副委員長、日本公認会計士協会「地方公共団体監査専門部会」「今後の公会計基準検討部会」専門委員、総務省「今後の新地方公会計の推進に関する研究会」委員、財務省「財政制度等審議会財政制度分科会法制・公会計部会」臨時委員等。主な著書は、</a:t>
            </a:r>
            <a:r>
              <a:rPr lang="en-US" altLang="ja-JP" sz="1000"/>
              <a:t>『</a:t>
            </a:r>
            <a:r>
              <a:rPr lang="ja-JP" altLang="en-US" sz="1000"/>
              <a:t>公会計・公監査の基礎と実務</a:t>
            </a:r>
            <a:r>
              <a:rPr lang="en-US" altLang="ja-JP" sz="1000"/>
              <a:t>』</a:t>
            </a:r>
            <a:r>
              <a:rPr lang="ja-JP" altLang="en-US" sz="1000"/>
              <a:t>（共著）、</a:t>
            </a:r>
            <a:r>
              <a:rPr lang="en-US" altLang="ja-JP" sz="1000"/>
              <a:t>『</a:t>
            </a:r>
            <a:r>
              <a:rPr lang="ja-JP" altLang="en-US" sz="1000"/>
              <a:t>自治体会計の新しい経営報告書</a:t>
            </a:r>
            <a:r>
              <a:rPr lang="en-US" altLang="ja-JP" sz="1000"/>
              <a:t>』</a:t>
            </a:r>
            <a:r>
              <a:rPr lang="ja-JP" altLang="en-US" sz="1000"/>
              <a:t>（共著）など。</a:t>
            </a:r>
          </a:p>
        </p:txBody>
      </p:sp>
      <p:sp>
        <p:nvSpPr>
          <p:cNvPr id="5168" name="Text Box 68"/>
          <p:cNvSpPr txBox="1">
            <a:spLocks noChangeArrowheads="1"/>
          </p:cNvSpPr>
          <p:nvPr/>
        </p:nvSpPr>
        <p:spPr bwMode="auto">
          <a:xfrm>
            <a:off x="8489950" y="4667250"/>
            <a:ext cx="5645150"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just" defTabSz="1398588" eaLnBrk="1" hangingPunct="1">
              <a:spcBef>
                <a:spcPct val="50000"/>
              </a:spcBef>
            </a:pPr>
            <a:r>
              <a:rPr lang="ja-JP" altLang="en-US" sz="1000"/>
              <a:t>平成</a:t>
            </a:r>
            <a:r>
              <a:rPr lang="en-US" altLang="ja-JP" sz="1000"/>
              <a:t>4</a:t>
            </a:r>
            <a:r>
              <a:rPr lang="ja-JP" altLang="en-US" sz="1000"/>
              <a:t>年に早稲田大学政治経済学部政治学科卒業。電機メーカー勤務を経て、平成</a:t>
            </a:r>
            <a:r>
              <a:rPr lang="en-US" altLang="ja-JP" sz="1000"/>
              <a:t>9</a:t>
            </a:r>
            <a:r>
              <a:rPr lang="ja-JP" altLang="en-US" sz="1000"/>
              <a:t>年に太田昭和監査法人（現・新日本有限責任監査法人）に入社。平成</a:t>
            </a:r>
            <a:r>
              <a:rPr lang="en-US" altLang="ja-JP" sz="1000"/>
              <a:t>13</a:t>
            </a:r>
            <a:r>
              <a:rPr lang="ja-JP" altLang="en-US" sz="1000"/>
              <a:t>年に会計士登録。公的機関や金融機関等の会計監査を担当しつつ、地方公共団体に対する公会計制度導入支援を担当する。現在、日本公認会計士協会公会計委員会「今後の公会計基準検討専門部会」部会長、国際公会計基準審議会（</a:t>
            </a:r>
            <a:r>
              <a:rPr lang="en-US" altLang="ja-JP" sz="1000"/>
              <a:t>IPSASB</a:t>
            </a:r>
            <a:r>
              <a:rPr lang="ja-JP" altLang="en-US" sz="1000"/>
              <a:t>）委員、国際公会計学会常務理事。主な著書は</a:t>
            </a:r>
            <a:r>
              <a:rPr lang="en-US" altLang="ja-JP" sz="1000"/>
              <a:t>『</a:t>
            </a:r>
            <a:r>
              <a:rPr lang="ja-JP" altLang="en-US" sz="1000"/>
              <a:t>やさしくわかる</a:t>
            </a:r>
            <a:r>
              <a:rPr lang="en-US" altLang="ja-JP" sz="1000"/>
              <a:t>IFRS </a:t>
            </a:r>
            <a:r>
              <a:rPr lang="ja-JP" altLang="en-US" sz="1000"/>
              <a:t>国際会計基準のしくみから企業への影響、対応策まで</a:t>
            </a:r>
            <a:r>
              <a:rPr lang="en-US" altLang="ja-JP" sz="1000"/>
              <a:t>』</a:t>
            </a:r>
            <a:r>
              <a:rPr lang="ja-JP" altLang="en-US" sz="1000"/>
              <a:t>など。</a:t>
            </a:r>
          </a:p>
        </p:txBody>
      </p:sp>
      <p:sp>
        <p:nvSpPr>
          <p:cNvPr id="5169" name="Text Box 68"/>
          <p:cNvSpPr txBox="1">
            <a:spLocks noChangeArrowheads="1"/>
          </p:cNvSpPr>
          <p:nvPr/>
        </p:nvSpPr>
        <p:spPr bwMode="auto">
          <a:xfrm>
            <a:off x="8496300" y="6037263"/>
            <a:ext cx="5645150"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just" defTabSz="1398588" eaLnBrk="1" hangingPunct="1">
              <a:spcBef>
                <a:spcPct val="50000"/>
              </a:spcBef>
            </a:pPr>
            <a:r>
              <a:rPr lang="ja-JP" altLang="en-US" sz="1000"/>
              <a:t>横浜国立大学経済学部卒業。昭和</a:t>
            </a:r>
            <a:r>
              <a:rPr lang="en-US" altLang="ja-JP" sz="1000"/>
              <a:t>46</a:t>
            </a:r>
            <a:r>
              <a:rPr lang="ja-JP" altLang="en-US" sz="1000"/>
              <a:t>年横浜市入庁。総合研究開発機構、（株）横浜国際平和会議場（パシフィコ横浜）への出向を経て、横浜市総務局緊急改革推進本部理事、横浜市港北区長を歴任。平成</a:t>
            </a:r>
            <a:r>
              <a:rPr lang="en-US" altLang="ja-JP" sz="1000"/>
              <a:t>18</a:t>
            </a:r>
            <a:r>
              <a:rPr lang="ja-JP" altLang="en-US" sz="1000"/>
              <a:t>年</a:t>
            </a:r>
            <a:r>
              <a:rPr lang="en-US" altLang="ja-JP" sz="1000"/>
              <a:t>3</a:t>
            </a:r>
            <a:r>
              <a:rPr lang="ja-JP" altLang="en-US" sz="1000"/>
              <a:t>月町田市長に就任し、現在</a:t>
            </a:r>
            <a:r>
              <a:rPr lang="en-US" altLang="ja-JP" sz="1000"/>
              <a:t>3</a:t>
            </a:r>
            <a:r>
              <a:rPr lang="ja-JP" altLang="en-US" sz="1000"/>
              <a:t>期目。包括外部監査を市長就任後すぐに導入し、平成</a:t>
            </a:r>
            <a:r>
              <a:rPr lang="en-US" altLang="ja-JP" sz="1000"/>
              <a:t>22</a:t>
            </a:r>
            <a:r>
              <a:rPr lang="ja-JP" altLang="en-US" sz="1000"/>
              <a:t>年</a:t>
            </a:r>
            <a:r>
              <a:rPr lang="en-US" altLang="ja-JP" sz="1000"/>
              <a:t>9</a:t>
            </a:r>
            <a:r>
              <a:rPr lang="ja-JP" altLang="en-US" sz="1000"/>
              <a:t>月全国市民オンブズマン連絡会議から包括外部監査自治体措置評価模範賞を受賞。平成</a:t>
            </a:r>
            <a:r>
              <a:rPr lang="en-US" altLang="ja-JP" sz="1000"/>
              <a:t>24</a:t>
            </a:r>
            <a:r>
              <a:rPr lang="ja-JP" altLang="en-US" sz="1000"/>
              <a:t>年</a:t>
            </a:r>
            <a:r>
              <a:rPr lang="en-US" altLang="ja-JP" sz="1000"/>
              <a:t>4</a:t>
            </a:r>
            <a:r>
              <a:rPr lang="ja-JP" altLang="en-US" sz="1000"/>
              <a:t>月から、全国の市町村で初めて複式簿記による新公会計制度を導入。「事業別財務諸表」を活用した行政経営改革を進めている。</a:t>
            </a:r>
          </a:p>
        </p:txBody>
      </p:sp>
      <p:sp>
        <p:nvSpPr>
          <p:cNvPr id="5170" name="Text Box 68"/>
          <p:cNvSpPr txBox="1">
            <a:spLocks noChangeArrowheads="1"/>
          </p:cNvSpPr>
          <p:nvPr/>
        </p:nvSpPr>
        <p:spPr bwMode="auto">
          <a:xfrm>
            <a:off x="8513763" y="7440613"/>
            <a:ext cx="5645150" cy="877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26" tIns="49963" rIns="99926" bIns="49963"/>
          <a:lstStyle>
            <a:lvl1pPr>
              <a:defRPr kumimoji="1" sz="4900">
                <a:solidFill>
                  <a:schemeClr val="tx1"/>
                </a:solidFill>
                <a:latin typeface="Arial" charset="0"/>
                <a:ea typeface="ＭＳ Ｐゴシック" pitchFamily="50" charset="-128"/>
              </a:defRPr>
            </a:lvl1pPr>
            <a:lvl2pPr marL="500063">
              <a:defRPr kumimoji="1" sz="4300">
                <a:solidFill>
                  <a:schemeClr val="tx1"/>
                </a:solidFill>
                <a:latin typeface="Arial" charset="0"/>
                <a:ea typeface="ＭＳ Ｐゴシック" pitchFamily="50" charset="-128"/>
              </a:defRPr>
            </a:lvl2pPr>
            <a:lvl3pPr marL="998538">
              <a:defRPr kumimoji="1" sz="3700">
                <a:solidFill>
                  <a:schemeClr val="tx1"/>
                </a:solidFill>
                <a:latin typeface="Arial" charset="0"/>
                <a:ea typeface="ＭＳ Ｐゴシック" pitchFamily="50" charset="-128"/>
              </a:defRPr>
            </a:lvl3pPr>
            <a:lvl4pPr marL="1498600">
              <a:defRPr kumimoji="1" sz="3100">
                <a:solidFill>
                  <a:schemeClr val="tx1"/>
                </a:solidFill>
                <a:latin typeface="Arial" charset="0"/>
                <a:ea typeface="ＭＳ Ｐゴシック" pitchFamily="50" charset="-128"/>
              </a:defRPr>
            </a:lvl4pPr>
            <a:lvl5pPr marL="1998663">
              <a:defRPr kumimoji="1" sz="3100">
                <a:solidFill>
                  <a:schemeClr val="tx1"/>
                </a:solidFill>
                <a:latin typeface="Arial" charset="0"/>
                <a:ea typeface="ＭＳ Ｐゴシック" pitchFamily="50" charset="-128"/>
              </a:defRPr>
            </a:lvl5pPr>
            <a:lvl6pPr marL="24558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6pPr>
            <a:lvl7pPr marL="29130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7pPr>
            <a:lvl8pPr marL="33702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8pPr>
            <a:lvl9pPr marL="3827463" indent="-347663" defTabSz="1398588" eaLnBrk="0" fontAlgn="base" hangingPunct="0">
              <a:spcBef>
                <a:spcPct val="20000"/>
              </a:spcBef>
              <a:spcAft>
                <a:spcPct val="0"/>
              </a:spcAft>
              <a:buChar char="»"/>
              <a:defRPr kumimoji="1" sz="3100">
                <a:solidFill>
                  <a:schemeClr val="tx1"/>
                </a:solidFill>
                <a:latin typeface="Arial" charset="0"/>
                <a:ea typeface="ＭＳ Ｐゴシック" pitchFamily="50" charset="-128"/>
              </a:defRPr>
            </a:lvl9pPr>
          </a:lstStyle>
          <a:p>
            <a:pPr algn="just" defTabSz="1398588" eaLnBrk="1" hangingPunct="1">
              <a:spcBef>
                <a:spcPct val="50000"/>
              </a:spcBef>
            </a:pPr>
            <a:r>
              <a:rPr lang="ja-JP" altLang="en-US" sz="1000"/>
              <a:t>平成元年慶應義塾大学経済学部卒業、同年日本経済新聞社入社。社会部、証券部、日本格付投資情報センター出向（現格付投資情報センター＝</a:t>
            </a:r>
            <a:r>
              <a:rPr lang="en-US" altLang="ja-JP" sz="1000"/>
              <a:t>R</a:t>
            </a:r>
            <a:r>
              <a:rPr lang="ja-JP" altLang="en-US" sz="1000"/>
              <a:t>＆</a:t>
            </a:r>
            <a:r>
              <a:rPr lang="en-US" altLang="ja-JP" sz="1000"/>
              <a:t>I</a:t>
            </a:r>
            <a:r>
              <a:rPr lang="ja-JP" altLang="en-US" sz="1000"/>
              <a:t>、格付本部シニアアナリスト）、日経</a:t>
            </a:r>
            <a:r>
              <a:rPr lang="en-US" altLang="ja-JP" sz="1000"/>
              <a:t>BP</a:t>
            </a:r>
            <a:r>
              <a:rPr lang="ja-JP" altLang="en-US" sz="1000"/>
              <a:t>社出向（日経ビジネス編集）などを経て、平成</a:t>
            </a:r>
            <a:r>
              <a:rPr lang="en-US" altLang="ja-JP" sz="1000"/>
              <a:t>20</a:t>
            </a:r>
            <a:r>
              <a:rPr lang="ja-JP" altLang="en-US" sz="1000"/>
              <a:t>年地方部編集委員、平成</a:t>
            </a:r>
            <a:r>
              <a:rPr lang="en-US" altLang="ja-JP" sz="1000"/>
              <a:t>21</a:t>
            </a:r>
            <a:r>
              <a:rPr lang="ja-JP" altLang="en-US" sz="1000"/>
              <a:t>年産業地域研究所主任研究員兼地方部編集委員、平成</a:t>
            </a:r>
            <a:r>
              <a:rPr lang="en-US" altLang="ja-JP" sz="1000"/>
              <a:t>24</a:t>
            </a:r>
            <a:r>
              <a:rPr lang="ja-JP" altLang="en-US" sz="1000"/>
              <a:t>年から大阪本社経済部編集委員。</a:t>
            </a:r>
            <a:r>
              <a:rPr lang="en-US" altLang="ja-JP" sz="1000"/>
              <a:t>R&amp;I</a:t>
            </a:r>
            <a:r>
              <a:rPr lang="ja-JP" altLang="en-US" sz="1000"/>
              <a:t>時代には公募地方債発行団体の格付けを国内格付け機関として初めて実施。主な著書は、</a:t>
            </a:r>
            <a:r>
              <a:rPr lang="en-US" altLang="ja-JP" sz="1000"/>
              <a:t>『</a:t>
            </a:r>
            <a:r>
              <a:rPr lang="ja-JP" altLang="en-US" sz="1000"/>
              <a:t>地方自治体は大丈夫か</a:t>
            </a:r>
            <a:r>
              <a:rPr lang="en-US" altLang="ja-JP" sz="1000"/>
              <a:t>』</a:t>
            </a:r>
            <a:r>
              <a:rPr lang="ja-JP" altLang="en-US" sz="1000"/>
              <a:t>（共著）など。</a:t>
            </a:r>
          </a:p>
        </p:txBody>
      </p:sp>
      <p:pic>
        <p:nvPicPr>
          <p:cNvPr id="5171" name="図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966788"/>
            <a:ext cx="1004888"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2" name="図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2682875"/>
            <a:ext cx="101917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3" name="図 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543800" y="4332288"/>
            <a:ext cx="1004888"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4" name="図 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531100" y="7034213"/>
            <a:ext cx="1004888"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5" name="図 8"/>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524750" y="8370888"/>
            <a:ext cx="1004888" cy="124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6" name="図 1"/>
          <p:cNvPicPr>
            <a:picLocks noChangeAspect="1"/>
          </p:cNvPicPr>
          <p:nvPr/>
        </p:nvPicPr>
        <p:blipFill>
          <a:blip r:embed="rId8">
            <a:extLst>
              <a:ext uri="{28A0092B-C50C-407E-A947-70E740481C1C}">
                <a14:useLocalDpi xmlns:a14="http://schemas.microsoft.com/office/drawing/2010/main" val="0"/>
              </a:ext>
            </a:extLst>
          </a:blip>
          <a:srcRect l="11069" t="6914" r="8221" b="16740"/>
          <a:stretch>
            <a:fillRect/>
          </a:stretch>
        </p:blipFill>
        <p:spPr bwMode="auto">
          <a:xfrm>
            <a:off x="7515225" y="5702300"/>
            <a:ext cx="1039813"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398588" rtl="0" eaLnBrk="1" fontAlgn="base" latinLnBrk="0" hangingPunct="1">
          <a:lnSpc>
            <a:spcPct val="100000"/>
          </a:lnSpc>
          <a:spcBef>
            <a:spcPct val="0"/>
          </a:spcBef>
          <a:spcAft>
            <a:spcPct val="0"/>
          </a:spcAft>
          <a:buClrTx/>
          <a:buSzTx/>
          <a:buFontTx/>
          <a:buNone/>
          <a:tabLst/>
          <a:defRPr kumimoji="1" lang="ja-JP" altLang="en-US" sz="2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398588" rtl="0" eaLnBrk="1" fontAlgn="base" latinLnBrk="0" hangingPunct="1">
          <a:lnSpc>
            <a:spcPct val="100000"/>
          </a:lnSpc>
          <a:spcBef>
            <a:spcPct val="0"/>
          </a:spcBef>
          <a:spcAft>
            <a:spcPct val="0"/>
          </a:spcAft>
          <a:buClrTx/>
          <a:buSzTx/>
          <a:buFontTx/>
          <a:buNone/>
          <a:tabLst/>
          <a:defRPr kumimoji="1" lang="ja-JP" altLang="en-US" sz="2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1291</TotalTime>
  <Words>1042</Words>
  <Application>Microsoft Office PowerPoint</Application>
  <PresentationFormat>ユーザー設定</PresentationFormat>
  <Paragraphs>89</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Arial</vt:lpstr>
      <vt:lpstr>ＭＳ Ｐゴシック</vt:lpstr>
      <vt:lpstr>Calibri</vt:lpstr>
      <vt:lpstr>HG丸ｺﾞｼｯｸM-PRO</vt:lpstr>
      <vt:lpstr>ＭＳ Ｐ明朝</vt:lpstr>
      <vt:lpstr>ＭＳ 明朝</vt:lpstr>
      <vt:lpstr>標準デザイン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T10N06749</dc:creator>
  <cp:lastModifiedBy>町田市役所</cp:lastModifiedBy>
  <cp:revision>183</cp:revision>
  <cp:lastPrinted>2014-11-10T13:36:58Z</cp:lastPrinted>
  <dcterms:created xsi:type="dcterms:W3CDTF">2012-10-09T05:24:05Z</dcterms:created>
  <dcterms:modified xsi:type="dcterms:W3CDTF">2014-11-10T23:39:23Z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